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6" r:id="rId4"/>
    <p:sldId id="257" r:id="rId5"/>
    <p:sldId id="262" r:id="rId6"/>
    <p:sldId id="260" r:id="rId7"/>
    <p:sldId id="266" r:id="rId8"/>
    <p:sldId id="299" r:id="rId9"/>
    <p:sldId id="300" r:id="rId10"/>
    <p:sldId id="277" r:id="rId11"/>
    <p:sldId id="258" r:id="rId12"/>
    <p:sldId id="305" r:id="rId13"/>
    <p:sldId id="301" r:id="rId14"/>
    <p:sldId id="302" r:id="rId15"/>
    <p:sldId id="304" r:id="rId16"/>
    <p:sldId id="306" r:id="rId17"/>
    <p:sldId id="270" r:id="rId18"/>
    <p:sldId id="271" r:id="rId19"/>
    <p:sldId id="272" r:id="rId20"/>
    <p:sldId id="268" r:id="rId21"/>
    <p:sldId id="267" r:id="rId22"/>
    <p:sldId id="275" r:id="rId23"/>
    <p:sldId id="281" r:id="rId24"/>
    <p:sldId id="282" r:id="rId25"/>
    <p:sldId id="280" r:id="rId26"/>
    <p:sldId id="278" r:id="rId27"/>
    <p:sldId id="279" r:id="rId28"/>
    <p:sldId id="283" r:id="rId29"/>
    <p:sldId id="274" r:id="rId30"/>
    <p:sldId id="285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6" r:id="rId39"/>
    <p:sldId id="297" r:id="rId40"/>
    <p:sldId id="298" r:id="rId41"/>
    <p:sldId id="307" r:id="rId42"/>
    <p:sldId id="308" r:id="rId4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94680"/>
  </p:normalViewPr>
  <p:slideViewPr>
    <p:cSldViewPr snapToGrid="0">
      <p:cViewPr varScale="1">
        <p:scale>
          <a:sx n="137" d="100"/>
          <a:sy n="137" d="100"/>
        </p:scale>
        <p:origin x="4304" y="192"/>
      </p:cViewPr>
      <p:guideLst/>
    </p:cSldViewPr>
  </p:slideViewPr>
  <p:outlineViewPr>
    <p:cViewPr>
      <p:scale>
        <a:sx n="33" d="100"/>
        <a:sy n="33" d="100"/>
      </p:scale>
      <p:origin x="0" y="-8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43BD2-3F49-74C5-3088-82D27B135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1E6B43-D713-EB4D-1EDC-9A1367C8E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CCAD17-65B7-2CE7-7ED0-4C516ADC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31C196D-AB4E-9B75-7D33-A392D725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E34AF9A-0E95-21BF-C340-900D423E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279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386AB-92C1-6220-397F-29E3FABA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77C48BD-03DA-CC88-8F87-C7C17557E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AF6C4C1-A3E2-5259-EBA1-EBBD4590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B97104A-A2C6-0C76-EE5D-DA8AD1A5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320C054-AFEB-08B8-B194-1143EA7C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75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329A4F-528C-6C8E-A09D-2D7FC8F59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F3682BA-8A5A-EDEE-8899-624519F42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59935DD-ADC3-68CF-9697-C629B1A5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B519D5-507D-7B3F-5C59-2D253AB3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1C0ED26-34C5-C319-49DB-5356901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CD20B-19DE-3CB0-43AC-0FE56F2D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EF8898-B1C0-2F42-EBF9-D8F935FB4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698163-853B-FCC3-6D3B-4ADA3744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9E7AE1-1636-19F1-A75F-9AB39CCF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AA1D27-714F-D480-D972-9DC147DA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106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102B8-622B-4D7F-766C-27B901D5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B82383E-0138-5020-7820-1E8C28908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987962-A307-69E5-5DF4-8E412DC9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CF240AB-8A77-3A19-92E0-3EB95FD7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4985D93-CD3F-875F-DAEB-FC2F681E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9248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798F7-3FD2-B99F-B21E-489615C3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15A97A-FCE7-A657-5619-55C198FE2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4B1FF84-E525-4F7A-774A-B36A0CEA7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B54632-C3C3-C91E-54C8-05A09D5E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F570AB4-977F-72AC-01C9-E51025C9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626D467-FB91-533B-61E7-3999879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572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87C14-A4C7-96B3-B4B9-C3047504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C52FB63-CAC4-D974-AE73-A091AC58A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B941C9F-5B7A-E302-37CB-731951876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46B6D24-DD85-A95D-E664-38A705F4A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5C115D4-08BA-6C95-9FE1-1498C649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13341A3-DD91-D3EB-CE73-7541865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4FD5BBD-AA5E-3AD4-ED5F-7E4C611E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CC569AF-429C-A6DD-4D29-E070250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872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68A45-EBCE-25DD-5197-0B5CAB10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AD0593-AE1E-59FE-A8AD-96BFBB09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60ED5A9-D7DA-54D4-6E60-53FF1644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A598C6-0704-646A-13CF-F156B102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67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CFF04A8-A6C1-7F97-846E-CD495BEC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91847BA-6042-C596-AE47-05E96B12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442C0-55A4-7B41-33B5-C3012779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219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B1007-F5CC-BA40-4FE7-F31D47F6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85C439-972B-26D4-C228-A0F6187E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97F6AAA-A1FF-0166-368A-E668E1862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D3263B1-CBCD-0C3C-5CC6-4F33EF82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A67F969-BC63-098C-3188-9A1CF065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9A22F3F-9716-58BC-7663-ABE20F66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402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DCD3F-5063-57AE-0CCA-C3251081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6E18F9F-2593-078C-25C6-9A70000C7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102C84C-2161-3C78-6CA4-CA3A4192F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75F4A82-1AC4-6C54-0250-C36DEA21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6799A94-639C-C0B8-20C8-26253951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DB7F427-9CFB-1DC4-6B6F-3CE0627D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28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A7B578B-8E53-CDC4-CBE5-1C2DAFCC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B821C6-ABF9-29A2-E032-A6D1F7F03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137305-DF94-DAFB-63BE-42D2B23AE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9AFB4-D096-5444-A332-1B71D2C9354F}" type="datetimeFigureOut">
              <a:rPr lang="pt-PT" smtClean="0"/>
              <a:t>08/11/24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3E5610-0878-6357-5CBF-3DB767C7B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5C67BC-F0DF-5249-D94E-CC45CBC4B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5865-D287-CD47-88A2-6E79019BAB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925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02F6-1AA6-E0C8-0421-78647DBC2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031" y="1082351"/>
            <a:ext cx="4683969" cy="1606518"/>
          </a:xfrm>
        </p:spPr>
        <p:txBody>
          <a:bodyPr>
            <a:normAutofit/>
          </a:bodyPr>
          <a:lstStyle/>
          <a:p>
            <a:pPr algn="r"/>
            <a:r>
              <a:rPr lang="pt-PT" sz="4400" dirty="0"/>
              <a:t>EV </a:t>
            </a:r>
            <a:r>
              <a:rPr lang="pt-PT" sz="4400" dirty="0" err="1"/>
              <a:t>Charging</a:t>
            </a:r>
            <a:r>
              <a:rPr lang="pt-PT" sz="4400" dirty="0"/>
              <a:t> Station </a:t>
            </a:r>
            <a:r>
              <a:rPr lang="pt-PT" sz="4400" dirty="0" err="1"/>
              <a:t>Usage</a:t>
            </a:r>
            <a:r>
              <a:rPr lang="pt-PT" sz="4400" dirty="0"/>
              <a:t> </a:t>
            </a:r>
            <a:r>
              <a:rPr lang="pt-PT" sz="4400" dirty="0" err="1"/>
              <a:t>Prediction</a:t>
            </a:r>
            <a:endParaRPr lang="pt-PT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720895-8967-3D38-7640-68DEB3AF1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68" y="4982547"/>
            <a:ext cx="5069632" cy="1021702"/>
          </a:xfrm>
        </p:spPr>
        <p:txBody>
          <a:bodyPr>
            <a:normAutofit/>
          </a:bodyPr>
          <a:lstStyle/>
          <a:p>
            <a:pPr algn="r"/>
            <a:r>
              <a:rPr lang="pt-PT" sz="1600" dirty="0"/>
              <a:t>Tiago Ferreira da Silva </a:t>
            </a:r>
          </a:p>
          <a:p>
            <a:pPr algn="r"/>
            <a:r>
              <a:rPr lang="pt-PT" sz="1600" dirty="0" err="1"/>
              <a:t>Ironhack</a:t>
            </a:r>
            <a:r>
              <a:rPr lang="pt-PT" sz="1600" dirty="0"/>
              <a:t> Data </a:t>
            </a:r>
            <a:r>
              <a:rPr lang="pt-PT" sz="1600" dirty="0" err="1"/>
              <a:t>Science</a:t>
            </a:r>
            <a:r>
              <a:rPr lang="pt-PT" sz="1600" dirty="0"/>
              <a:t> &amp; </a:t>
            </a:r>
            <a:r>
              <a:rPr lang="pt-PT" sz="1600" dirty="0" err="1"/>
              <a:t>Machine</a:t>
            </a:r>
            <a:r>
              <a:rPr lang="pt-PT" sz="1600" dirty="0"/>
              <a:t> </a:t>
            </a:r>
            <a:r>
              <a:rPr lang="pt-PT" sz="1600" dirty="0" err="1"/>
              <a:t>Learning</a:t>
            </a:r>
            <a:r>
              <a:rPr lang="pt-PT" sz="1600" dirty="0"/>
              <a:t> </a:t>
            </a:r>
            <a:r>
              <a:rPr lang="pt-PT" sz="1600" dirty="0" err="1"/>
              <a:t>Bootcamp</a:t>
            </a:r>
            <a:r>
              <a:rPr lang="pt-PT" sz="1600" dirty="0"/>
              <a:t> </a:t>
            </a:r>
          </a:p>
          <a:p>
            <a:pPr algn="r"/>
            <a:r>
              <a:rPr lang="pt-PT" sz="1600" dirty="0" err="1"/>
              <a:t>Nov</a:t>
            </a:r>
            <a:r>
              <a:rPr lang="pt-PT" sz="1600" dirty="0"/>
              <a:t> 2024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C3ECB5-37B4-AC69-3689-BAFDAFA7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DB507-D6C1-1043-CFEE-614D679A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5F7A4-C019-7681-A187-2F1CAEA5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ENRICHMENT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5F4EC2D-A5D8-C6F6-69C2-3712ECC07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 err="1"/>
              <a:t>Demographics</a:t>
            </a:r>
            <a:endParaRPr lang="pt-PT" dirty="0"/>
          </a:p>
          <a:p>
            <a:r>
              <a:rPr lang="pt-PT" dirty="0" err="1"/>
              <a:t>Nearby</a:t>
            </a:r>
            <a:r>
              <a:rPr lang="pt-PT" dirty="0"/>
              <a:t> </a:t>
            </a:r>
            <a:r>
              <a:rPr lang="pt-PT" dirty="0" err="1"/>
              <a:t>Landmarks</a:t>
            </a:r>
            <a:endParaRPr lang="pt-PT" dirty="0"/>
          </a:p>
          <a:p>
            <a:r>
              <a:rPr lang="pt-PT" dirty="0"/>
              <a:t>Major </a:t>
            </a:r>
            <a:r>
              <a:rPr lang="pt-PT" dirty="0" err="1"/>
              <a:t>Roads</a:t>
            </a:r>
            <a:endParaRPr lang="pt-PT" dirty="0"/>
          </a:p>
          <a:p>
            <a:r>
              <a:rPr lang="pt-PT" dirty="0" err="1"/>
              <a:t>Avg</a:t>
            </a:r>
            <a:r>
              <a:rPr lang="pt-PT" dirty="0"/>
              <a:t> </a:t>
            </a:r>
            <a:r>
              <a:rPr lang="pt-PT" dirty="0" err="1"/>
              <a:t>Traffic</a:t>
            </a:r>
            <a:r>
              <a:rPr lang="pt-PT" dirty="0"/>
              <a:t> Volume </a:t>
            </a:r>
          </a:p>
        </p:txBody>
      </p:sp>
    </p:spTree>
    <p:extLst>
      <p:ext uri="{BB962C8B-B14F-4D97-AF65-F5344CB8AC3E}">
        <p14:creationId xmlns:p14="http://schemas.microsoft.com/office/powerpoint/2010/main" val="154281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356171F-1972-55A6-1A49-2C1C4472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3" y="2090420"/>
            <a:ext cx="6192253" cy="353843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88EE91-8996-5E8B-EC03-3658AB5BF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Demographics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Density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Age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distribution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Income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Cost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Living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Cars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per 100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people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Percentage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EV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landmarks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How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many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Food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Beverage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in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surrounding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Retail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Convenience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Leisure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Entertainment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Health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Services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Promity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to major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roads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Motorways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trunk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primary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secondary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Traffic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Volume</a:t>
            </a:r>
          </a:p>
          <a:p>
            <a:pPr>
              <a:buFont typeface="Wingdings" pitchFamily="2" charset="2"/>
              <a:buChar char="q"/>
            </a:pP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Competitors</a:t>
            </a: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pt-P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3A3246F-A8E0-39C3-414F-6DDBA68B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How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add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relevant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info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our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Data?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25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0C01C-66D0-983E-D3C2-73F87F62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62A89F4-F896-DEB9-4890-DCE53DB7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3" y="2090420"/>
            <a:ext cx="6192253" cy="353843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D840A296-16D4-FC9D-69C1-86B7D5D2C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PT" sz="1800" b="1" dirty="0" err="1"/>
              <a:t>Demographics</a:t>
            </a:r>
            <a:r>
              <a:rPr lang="pt-PT" sz="1800" b="1" dirty="0"/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Population</a:t>
            </a:r>
            <a:r>
              <a:rPr lang="pt-PT" sz="1600" dirty="0"/>
              <a:t>, </a:t>
            </a:r>
            <a:r>
              <a:rPr lang="pt-PT" sz="1600" dirty="0" err="1"/>
              <a:t>Population</a:t>
            </a:r>
            <a:r>
              <a:rPr lang="pt-PT" sz="1600" dirty="0"/>
              <a:t> </a:t>
            </a:r>
            <a:r>
              <a:rPr lang="pt-PT" sz="1600" dirty="0" err="1"/>
              <a:t>Density</a:t>
            </a:r>
            <a:r>
              <a:rPr lang="pt-PT" sz="1600" dirty="0"/>
              <a:t>, Age </a:t>
            </a:r>
            <a:r>
              <a:rPr lang="pt-PT" sz="1600" dirty="0" err="1"/>
              <a:t>distribution</a:t>
            </a:r>
            <a:endParaRPr lang="pt-PT" sz="1600" dirty="0"/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Average</a:t>
            </a:r>
            <a:r>
              <a:rPr lang="pt-PT" sz="1600" dirty="0"/>
              <a:t> </a:t>
            </a:r>
            <a:r>
              <a:rPr lang="pt-PT" sz="1600" dirty="0" err="1"/>
              <a:t>Income</a:t>
            </a:r>
            <a:r>
              <a:rPr lang="pt-PT" sz="1600" dirty="0"/>
              <a:t>, </a:t>
            </a:r>
            <a:r>
              <a:rPr lang="pt-PT" sz="1600" dirty="0" err="1"/>
              <a:t>Cost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Living</a:t>
            </a:r>
            <a:endParaRPr lang="pt-PT" sz="1600" dirty="0"/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Cars</a:t>
            </a:r>
            <a:r>
              <a:rPr lang="pt-PT" sz="1600" dirty="0"/>
              <a:t> per 100 </a:t>
            </a:r>
            <a:r>
              <a:rPr lang="pt-PT" sz="1600" dirty="0" err="1"/>
              <a:t>people</a:t>
            </a:r>
            <a:endParaRPr lang="pt-PT" sz="1600" dirty="0"/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Percentage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EV</a:t>
            </a:r>
          </a:p>
          <a:p>
            <a:pPr lvl="1">
              <a:buFont typeface="Wingdings" pitchFamily="2" charset="2"/>
              <a:buChar char="q"/>
            </a:pPr>
            <a:endParaRPr lang="pt-PT" sz="1600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landmarks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How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many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Food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Beverage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in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surrounding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Retail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Convenience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Leisure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Entertainment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Health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Services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Promity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to major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roads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Motorways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trunk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primary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secondary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Traffic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Volume</a:t>
            </a:r>
          </a:p>
          <a:p>
            <a:pPr>
              <a:buFont typeface="Wingdings" pitchFamily="2" charset="2"/>
              <a:buChar char="q"/>
            </a:pP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Competitors</a:t>
            </a: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pt-PT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7D7FCD6-DF1D-5939-19CF-890AC467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How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add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relevant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info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our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Data?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0393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8979A-3D03-B1F3-ECFA-2365B1CC7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5620DD5-5E87-814C-179D-CE389E89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3" y="2090420"/>
            <a:ext cx="6192253" cy="353843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F657EF16-63DE-A347-707B-26246097A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Demographics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Density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Age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distribution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Income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Cost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Living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Cars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per 100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people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Percentage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EV</a:t>
            </a:r>
          </a:p>
          <a:p>
            <a:pPr lvl="1">
              <a:buFont typeface="Wingdings" pitchFamily="2" charset="2"/>
              <a:buChar char="q"/>
            </a:pPr>
            <a:endParaRPr lang="pt-PT" sz="1600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/>
              <a:t>Nearby</a:t>
            </a:r>
            <a:r>
              <a:rPr lang="pt-PT" sz="1800" b="1" dirty="0"/>
              <a:t> </a:t>
            </a:r>
            <a:r>
              <a:rPr lang="pt-PT" sz="1800" b="1" dirty="0" err="1"/>
              <a:t>landmarks</a:t>
            </a:r>
            <a:r>
              <a:rPr lang="pt-PT" sz="1800" dirty="0"/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How</a:t>
            </a:r>
            <a:r>
              <a:rPr lang="pt-PT" sz="1600" dirty="0"/>
              <a:t> </a:t>
            </a:r>
            <a:r>
              <a:rPr lang="pt-PT" sz="1600" dirty="0" err="1"/>
              <a:t>many</a:t>
            </a:r>
            <a:r>
              <a:rPr lang="pt-PT" sz="1600" dirty="0"/>
              <a:t> Food &amp; </a:t>
            </a:r>
            <a:r>
              <a:rPr lang="pt-PT" sz="1600" dirty="0" err="1"/>
              <a:t>Beverage</a:t>
            </a:r>
            <a:r>
              <a:rPr lang="pt-PT" sz="1600" dirty="0"/>
              <a:t> in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surrounding</a:t>
            </a:r>
            <a:r>
              <a:rPr lang="pt-PT" sz="1600" dirty="0"/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Retail</a:t>
            </a:r>
            <a:r>
              <a:rPr lang="pt-PT" sz="1600" dirty="0"/>
              <a:t> &amp; </a:t>
            </a:r>
            <a:r>
              <a:rPr lang="pt-PT" sz="1600" dirty="0" err="1"/>
              <a:t>Convenience</a:t>
            </a:r>
            <a:r>
              <a:rPr lang="pt-PT" sz="1600" dirty="0"/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Leisure</a:t>
            </a:r>
            <a:r>
              <a:rPr lang="pt-PT" sz="1600" dirty="0"/>
              <a:t> &amp; </a:t>
            </a:r>
            <a:r>
              <a:rPr lang="pt-PT" sz="1600" dirty="0" err="1"/>
              <a:t>Entertainment</a:t>
            </a:r>
            <a:r>
              <a:rPr lang="pt-PT" sz="1600" dirty="0"/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Health</a:t>
            </a:r>
            <a:r>
              <a:rPr lang="pt-PT" sz="1600" dirty="0"/>
              <a:t> &amp; </a:t>
            </a:r>
            <a:r>
              <a:rPr lang="pt-PT" sz="1600" dirty="0" err="1"/>
              <a:t>Services</a:t>
            </a:r>
            <a:r>
              <a:rPr lang="pt-PT" sz="1600" dirty="0"/>
              <a:t>?</a:t>
            </a:r>
          </a:p>
          <a:p>
            <a:pPr lvl="1">
              <a:buFont typeface="Wingdings" pitchFamily="2" charset="2"/>
              <a:buChar char="q"/>
            </a:pPr>
            <a:endParaRPr lang="pt-PT" sz="1600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Promity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to major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roads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Motorways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trunk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primary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secondary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Traffic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Volume</a:t>
            </a:r>
          </a:p>
          <a:p>
            <a:pPr>
              <a:buFont typeface="Wingdings" pitchFamily="2" charset="2"/>
              <a:buChar char="q"/>
            </a:pP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Competitors</a:t>
            </a: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pt-PT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03297A7-EEAD-AD31-5669-19DF82E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How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add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relevant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info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our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Data?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37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63172-7B46-FB30-70B9-3EE58ED9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6C1D798-0108-3A64-83FF-E92EA90E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3" y="2090420"/>
            <a:ext cx="6192253" cy="353843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15521022-8B5B-4644-197E-EEA61CC04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Demographics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Density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Age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distribution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Income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Cost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Living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Cars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per 100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people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Percentage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EV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landmarks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How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many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Food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Beverage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in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surrounding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Retail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Convenience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Leisure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Entertainment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Health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Services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endParaRPr lang="pt-PT" sz="1600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/>
              <a:t>Promity</a:t>
            </a:r>
            <a:r>
              <a:rPr lang="pt-PT" sz="1800" b="1" dirty="0"/>
              <a:t> to major </a:t>
            </a:r>
            <a:r>
              <a:rPr lang="pt-PT" sz="1800" b="1" dirty="0" err="1"/>
              <a:t>roads</a:t>
            </a:r>
            <a:r>
              <a:rPr lang="pt-PT" sz="1800" dirty="0"/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/>
              <a:t>Motorways</a:t>
            </a:r>
            <a:r>
              <a:rPr lang="pt-PT" sz="1600" dirty="0"/>
              <a:t>, </a:t>
            </a:r>
            <a:r>
              <a:rPr lang="pt-PT" sz="1600" dirty="0" err="1"/>
              <a:t>trunk</a:t>
            </a:r>
            <a:r>
              <a:rPr lang="pt-PT" sz="1600" dirty="0"/>
              <a:t>, </a:t>
            </a:r>
            <a:r>
              <a:rPr lang="pt-PT" sz="1600" dirty="0" err="1"/>
              <a:t>primary</a:t>
            </a:r>
            <a:r>
              <a:rPr lang="pt-PT" sz="1600" dirty="0"/>
              <a:t>, </a:t>
            </a:r>
            <a:r>
              <a:rPr lang="pt-PT" sz="1600" dirty="0" err="1"/>
              <a:t>secondary</a:t>
            </a:r>
            <a:endParaRPr lang="pt-PT" sz="1600" dirty="0"/>
          </a:p>
          <a:p>
            <a:pPr lvl="1">
              <a:buFont typeface="Wingdings" pitchFamily="2" charset="2"/>
              <a:buChar char="q"/>
            </a:pPr>
            <a:endParaRPr lang="pt-PT" sz="1600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Traffic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Volume</a:t>
            </a:r>
          </a:p>
          <a:p>
            <a:pPr>
              <a:buFont typeface="Wingdings" pitchFamily="2" charset="2"/>
              <a:buChar char="q"/>
            </a:pP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Competitors</a:t>
            </a: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pt-PT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9E225A5-82AF-A610-23FE-E323A169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How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add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relevant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info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our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Data?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7785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9D2F-4490-ABD1-74D7-37C17CF2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16354A2-AAF9-DCE1-9B7D-82EE4980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3" y="2090420"/>
            <a:ext cx="6192253" cy="353843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67B30D73-16E7-0450-4CAB-5473FF3E9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Demographics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Density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Age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distribution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Income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Cost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Living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Cars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per 100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people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Percentage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EV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landmarks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How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many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Food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Beverage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in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surrounding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Retail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Convenience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Leisure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Entertainment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Health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Services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Promity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to major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roads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Motorways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trunk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primary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secondary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endParaRPr lang="pt-PT" sz="1600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/>
              <a:t>Average</a:t>
            </a:r>
            <a:r>
              <a:rPr lang="pt-PT" sz="1800" b="1" dirty="0"/>
              <a:t> </a:t>
            </a:r>
            <a:r>
              <a:rPr lang="pt-PT" sz="1800" b="1" dirty="0" err="1"/>
              <a:t>Traffic</a:t>
            </a:r>
            <a:r>
              <a:rPr lang="pt-PT" sz="1800" b="1" dirty="0"/>
              <a:t> Volume</a:t>
            </a:r>
          </a:p>
          <a:p>
            <a:pPr>
              <a:buFont typeface="Wingdings" pitchFamily="2" charset="2"/>
              <a:buChar char="q"/>
            </a:pPr>
            <a:endParaRPr lang="pt-PT" sz="1800" b="1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Competitors</a:t>
            </a:r>
            <a:endParaRPr lang="pt-PT" sz="1800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pt-PT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D427700-AC7B-2D2B-27EE-D3ECE6B2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How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add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relevant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info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our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Data?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949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E8C43-50AD-1162-AAF1-3AE3FD8A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4383C8D-8295-AB75-A2B3-7DE693D3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83" y="2090420"/>
            <a:ext cx="6192253" cy="353843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93277D4-E5AF-0133-075B-3D9F0E459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Demographics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Population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Density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Age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distribution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Income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Cost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Living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Cars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per 100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people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Percentage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EV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Nearby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landmarks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How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many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Food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Beverage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in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surrounding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Retail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Convenience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 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Leisure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Entertainment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Health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 &amp;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Services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Promity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to major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roads</a:t>
            </a:r>
            <a:r>
              <a:rPr lang="pt-PT" sz="1800" dirty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Motorways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trunk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primary</a:t>
            </a:r>
            <a:r>
              <a:rPr lang="pt-PT" sz="16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pt-PT" sz="1600" dirty="0" err="1">
                <a:solidFill>
                  <a:schemeClr val="bg2">
                    <a:lumMod val="90000"/>
                  </a:schemeClr>
                </a:solidFill>
              </a:rPr>
              <a:t>secondary</a:t>
            </a: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Wingdings" pitchFamily="2" charset="2"/>
              <a:buChar char="q"/>
            </a:pPr>
            <a:endParaRPr lang="pt-PT" sz="16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Average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PT" sz="1800" b="1" dirty="0" err="1">
                <a:solidFill>
                  <a:schemeClr val="bg2">
                    <a:lumMod val="90000"/>
                  </a:schemeClr>
                </a:solidFill>
              </a:rPr>
              <a:t>Traffic</a:t>
            </a:r>
            <a:r>
              <a:rPr lang="pt-PT" sz="1800" b="1" dirty="0">
                <a:solidFill>
                  <a:schemeClr val="bg2">
                    <a:lumMod val="90000"/>
                  </a:schemeClr>
                </a:solidFill>
              </a:rPr>
              <a:t> Volume</a:t>
            </a:r>
          </a:p>
          <a:p>
            <a:pPr>
              <a:buFont typeface="Wingdings" pitchFamily="2" charset="2"/>
              <a:buChar char="q"/>
            </a:pPr>
            <a:endParaRPr lang="pt-PT" sz="1800" b="1" dirty="0"/>
          </a:p>
          <a:p>
            <a:pPr>
              <a:buFont typeface="Wingdings" pitchFamily="2" charset="2"/>
              <a:buChar char="q"/>
            </a:pPr>
            <a:r>
              <a:rPr lang="pt-PT" sz="1800" b="1" dirty="0" err="1"/>
              <a:t>Nearby</a:t>
            </a:r>
            <a:r>
              <a:rPr lang="pt-PT" sz="1800" b="1" dirty="0"/>
              <a:t> </a:t>
            </a:r>
            <a:r>
              <a:rPr lang="pt-PT" sz="1800" b="1" dirty="0" err="1"/>
              <a:t>Competitors</a:t>
            </a:r>
            <a:endParaRPr lang="pt-PT" sz="1800" b="1" dirty="0"/>
          </a:p>
          <a:p>
            <a:endParaRPr lang="pt-PT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49DB2CE-79CC-8D39-A20D-54578EE0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How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add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relevant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info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our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Data?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570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A312E-68D1-C699-FA0C-D2C22B83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Nearby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Landmarks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9C395C-A581-2388-6160-73A78BB5EE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1400" b="1" dirty="0" err="1"/>
              <a:t>Approach</a:t>
            </a:r>
            <a:r>
              <a:rPr lang="pt-PT" sz="14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Use </a:t>
            </a:r>
            <a:r>
              <a:rPr lang="pt-PT" sz="1400" b="1" dirty="0" err="1"/>
              <a:t>OpenStreetMap</a:t>
            </a:r>
            <a:r>
              <a:rPr lang="pt-PT" sz="1400" b="1" dirty="0"/>
              <a:t> (OSM)</a:t>
            </a:r>
            <a:r>
              <a:rPr lang="pt-PT" sz="1400" dirty="0"/>
              <a:t> API to </a:t>
            </a:r>
            <a:r>
              <a:rPr lang="pt-PT" sz="1400" dirty="0" err="1"/>
              <a:t>retrieve</a:t>
            </a:r>
            <a:r>
              <a:rPr lang="pt-PT" sz="1400" dirty="0"/>
              <a:t> </a:t>
            </a:r>
            <a:r>
              <a:rPr lang="pt-PT" sz="1400" dirty="0" err="1"/>
              <a:t>geographic</a:t>
            </a:r>
            <a:r>
              <a:rPr lang="pt-PT" sz="1400" dirty="0"/>
              <a:t> data 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Finds</a:t>
            </a:r>
            <a:r>
              <a:rPr lang="pt-PT" sz="1400" dirty="0"/>
              <a:t> </a:t>
            </a:r>
            <a:r>
              <a:rPr lang="pt-PT" sz="1400" b="1" dirty="0" err="1"/>
              <a:t>nearby</a:t>
            </a:r>
            <a:r>
              <a:rPr lang="pt-PT" sz="1400" b="1" dirty="0"/>
              <a:t> </a:t>
            </a:r>
            <a:r>
              <a:rPr lang="pt-PT" sz="1400" b="1" dirty="0" err="1"/>
              <a:t>landmarks</a:t>
            </a:r>
            <a:r>
              <a:rPr lang="pt-PT" sz="1400" b="1" dirty="0"/>
              <a:t> </a:t>
            </a:r>
            <a:r>
              <a:rPr lang="pt-PT" sz="1400" b="1" dirty="0" err="1"/>
              <a:t>within</a:t>
            </a:r>
            <a:r>
              <a:rPr lang="pt-PT" sz="1400" dirty="0"/>
              <a:t> a </a:t>
            </a:r>
            <a:r>
              <a:rPr lang="pt-PT" sz="1400" b="1" dirty="0"/>
              <a:t>1 km </a:t>
            </a:r>
            <a:r>
              <a:rPr lang="pt-PT" sz="1400" b="1" dirty="0" err="1"/>
              <a:t>radius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each</a:t>
            </a:r>
            <a:r>
              <a:rPr lang="pt-PT" sz="1400" dirty="0"/>
              <a:t> station </a:t>
            </a:r>
            <a:r>
              <a:rPr lang="pt-PT" sz="1400" dirty="0" err="1"/>
              <a:t>location</a:t>
            </a:r>
            <a:endParaRPr lang="pt-PT" sz="1400" dirty="0"/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b="1" dirty="0" err="1"/>
              <a:t>Tags</a:t>
            </a:r>
            <a:r>
              <a:rPr lang="pt-PT" sz="1400" b="1" dirty="0"/>
              <a:t> </a:t>
            </a:r>
            <a:r>
              <a:rPr lang="pt-PT" sz="1400" b="1" dirty="0" err="1"/>
              <a:t>Searched</a:t>
            </a:r>
            <a:r>
              <a:rPr lang="pt-PT" sz="14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Amenities</a:t>
            </a:r>
            <a:r>
              <a:rPr lang="pt-PT" sz="1400" dirty="0"/>
              <a:t>: </a:t>
            </a:r>
            <a:r>
              <a:rPr lang="pt-PT" sz="1400" dirty="0" err="1"/>
              <a:t>cafe</a:t>
            </a:r>
            <a:r>
              <a:rPr lang="pt-PT" sz="1400" dirty="0"/>
              <a:t>, </a:t>
            </a:r>
            <a:r>
              <a:rPr lang="pt-PT" sz="1400" dirty="0" err="1"/>
              <a:t>restaurant</a:t>
            </a:r>
            <a:r>
              <a:rPr lang="pt-PT" sz="1400" dirty="0"/>
              <a:t>, pub, </a:t>
            </a:r>
            <a:r>
              <a:rPr lang="pt-PT" sz="1400" dirty="0" err="1"/>
              <a:t>library</a:t>
            </a:r>
            <a:r>
              <a:rPr lang="pt-PT" sz="1400" dirty="0"/>
              <a:t>, parking, hospital, etc.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Shops</a:t>
            </a:r>
            <a:r>
              <a:rPr lang="pt-PT" sz="1400" dirty="0"/>
              <a:t>: </a:t>
            </a:r>
            <a:r>
              <a:rPr lang="pt-PT" sz="1400" dirty="0" err="1"/>
              <a:t>supermarket</a:t>
            </a:r>
            <a:r>
              <a:rPr lang="pt-PT" sz="1400" dirty="0"/>
              <a:t>, </a:t>
            </a:r>
            <a:r>
              <a:rPr lang="pt-PT" sz="1400" dirty="0" err="1"/>
              <a:t>convenience</a:t>
            </a:r>
            <a:r>
              <a:rPr lang="pt-PT" sz="1400" dirty="0"/>
              <a:t>, </a:t>
            </a:r>
            <a:r>
              <a:rPr lang="pt-PT" sz="1400" dirty="0" err="1"/>
              <a:t>retail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Leisure</a:t>
            </a:r>
            <a:r>
              <a:rPr lang="pt-PT" sz="1400" dirty="0"/>
              <a:t>: </a:t>
            </a:r>
            <a:r>
              <a:rPr lang="pt-PT" sz="1400" dirty="0" err="1"/>
              <a:t>park</a:t>
            </a:r>
            <a:r>
              <a:rPr lang="pt-PT" sz="1400" dirty="0"/>
              <a:t>, </a:t>
            </a:r>
            <a:r>
              <a:rPr lang="pt-PT" sz="1400" dirty="0" err="1"/>
              <a:t>playground</a:t>
            </a:r>
            <a:r>
              <a:rPr lang="pt-PT" sz="1400" dirty="0"/>
              <a:t>, sports </a:t>
            </a:r>
            <a:r>
              <a:rPr lang="pt-PT" sz="1400" dirty="0" err="1"/>
              <a:t>center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Tourism</a:t>
            </a:r>
            <a:r>
              <a:rPr lang="pt-PT" sz="1400" dirty="0"/>
              <a:t>: </a:t>
            </a:r>
            <a:r>
              <a:rPr lang="pt-PT" sz="1400" dirty="0" err="1"/>
              <a:t>museum</a:t>
            </a:r>
            <a:r>
              <a:rPr lang="pt-PT" sz="1400" dirty="0"/>
              <a:t>, zoo, </a:t>
            </a:r>
            <a:r>
              <a:rPr lang="pt-PT" sz="1400" dirty="0" err="1"/>
              <a:t>attraction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Competitors</a:t>
            </a:r>
            <a:r>
              <a:rPr lang="pt-PT" sz="1400" dirty="0"/>
              <a:t>: </a:t>
            </a:r>
            <a:r>
              <a:rPr lang="pt-PT" sz="1400" dirty="0" err="1"/>
              <a:t>charging_station</a:t>
            </a:r>
            <a:endParaRPr lang="pt-PT" sz="1400" dirty="0"/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b="1" dirty="0"/>
              <a:t> Output: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DataFrame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b="1" dirty="0" err="1"/>
              <a:t>counts</a:t>
            </a:r>
            <a:r>
              <a:rPr lang="pt-PT" sz="1400" b="1" dirty="0"/>
              <a:t> </a:t>
            </a:r>
            <a:r>
              <a:rPr lang="pt-PT" sz="1400" b="1" dirty="0" err="1"/>
              <a:t>of</a:t>
            </a:r>
            <a:r>
              <a:rPr lang="pt-PT" sz="1400" b="1" dirty="0"/>
              <a:t> </a:t>
            </a:r>
            <a:r>
              <a:rPr lang="pt-PT" sz="1400" b="1" dirty="0" err="1"/>
              <a:t>nearby</a:t>
            </a:r>
            <a:r>
              <a:rPr lang="pt-PT" sz="1400" b="1" dirty="0"/>
              <a:t> </a:t>
            </a:r>
            <a:r>
              <a:rPr lang="pt-PT" sz="1400" b="1" dirty="0" err="1"/>
              <a:t>landmarks</a:t>
            </a:r>
            <a:r>
              <a:rPr lang="pt-PT" sz="1400" b="1" dirty="0"/>
              <a:t> </a:t>
            </a:r>
            <a:r>
              <a:rPr lang="pt-PT" sz="1400" dirty="0" err="1"/>
              <a:t>categorized</a:t>
            </a:r>
            <a:r>
              <a:rPr lang="pt-PT" sz="1400" dirty="0"/>
              <a:t> </a:t>
            </a:r>
            <a:r>
              <a:rPr lang="pt-PT" sz="1400" dirty="0" err="1"/>
              <a:t>by</a:t>
            </a:r>
            <a:r>
              <a:rPr lang="pt-PT" sz="1400" dirty="0"/>
              <a:t> </a:t>
            </a:r>
            <a:r>
              <a:rPr lang="pt-PT" sz="1400" dirty="0" err="1"/>
              <a:t>type</a:t>
            </a:r>
            <a:r>
              <a:rPr lang="pt-PT" sz="1400" dirty="0"/>
              <a:t> (</a:t>
            </a:r>
            <a:r>
              <a:rPr lang="pt-PT" sz="1400" dirty="0" err="1"/>
              <a:t>amenity</a:t>
            </a:r>
            <a:r>
              <a:rPr lang="pt-PT" sz="1400" dirty="0"/>
              <a:t>, </a:t>
            </a:r>
            <a:r>
              <a:rPr lang="pt-PT" sz="1400" dirty="0" err="1"/>
              <a:t>shop</a:t>
            </a:r>
            <a:r>
              <a:rPr lang="pt-PT" sz="1400" dirty="0"/>
              <a:t>, </a:t>
            </a:r>
            <a:r>
              <a:rPr lang="pt-PT" sz="1400" dirty="0" err="1"/>
              <a:t>leisure</a:t>
            </a:r>
            <a:r>
              <a:rPr lang="pt-PT" sz="1400" dirty="0"/>
              <a:t>, </a:t>
            </a:r>
            <a:r>
              <a:rPr lang="pt-PT" sz="1400" dirty="0" err="1"/>
              <a:t>tourism</a:t>
            </a:r>
            <a:r>
              <a:rPr lang="pt-PT" sz="1400" dirty="0"/>
              <a:t>)</a:t>
            </a:r>
          </a:p>
          <a:p>
            <a:pPr marL="0" indent="0">
              <a:buNone/>
            </a:pPr>
            <a:endParaRPr lang="pt-PT" sz="14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C40321D-0474-5F9E-DA22-E5A0BCFE6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2991"/>
            <a:ext cx="5181600" cy="42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9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BBB6C-622E-1713-2B3C-B8FFD07D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9BDD4-4A66-BAFA-488C-91E35EA6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Proximity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major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roads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BE68B00-3262-6091-54E1-2371B5555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1400" b="1" dirty="0" err="1"/>
              <a:t>Approach</a:t>
            </a:r>
            <a:r>
              <a:rPr lang="pt-PT" sz="14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Use </a:t>
            </a:r>
            <a:r>
              <a:rPr lang="pt-PT" sz="1400" b="1" dirty="0" err="1"/>
              <a:t>OpenStreetMap</a:t>
            </a:r>
            <a:r>
              <a:rPr lang="pt-PT" sz="1400" b="1" dirty="0"/>
              <a:t> (OSM)</a:t>
            </a:r>
            <a:r>
              <a:rPr lang="pt-PT" sz="1400" dirty="0"/>
              <a:t> API to </a:t>
            </a:r>
            <a:r>
              <a:rPr lang="pt-PT" sz="1400" dirty="0" err="1"/>
              <a:t>retrieve</a:t>
            </a:r>
            <a:r>
              <a:rPr lang="pt-PT" sz="1400" dirty="0"/>
              <a:t> </a:t>
            </a:r>
            <a:r>
              <a:rPr lang="pt-PT" sz="1400" dirty="0" err="1"/>
              <a:t>geographic</a:t>
            </a:r>
            <a:r>
              <a:rPr lang="pt-PT" sz="1400" dirty="0"/>
              <a:t> data 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Finds</a:t>
            </a:r>
            <a:r>
              <a:rPr lang="pt-PT" sz="1400" dirty="0"/>
              <a:t> </a:t>
            </a:r>
            <a:r>
              <a:rPr lang="pt-PT" sz="1400" b="1" dirty="0" err="1"/>
              <a:t>nearby</a:t>
            </a:r>
            <a:r>
              <a:rPr lang="pt-PT" sz="1400" b="1" dirty="0"/>
              <a:t> major </a:t>
            </a:r>
            <a:r>
              <a:rPr lang="pt-PT" sz="1400" b="1" dirty="0" err="1"/>
              <a:t>roads</a:t>
            </a:r>
            <a:r>
              <a:rPr lang="pt-PT" sz="1400" b="1" dirty="0"/>
              <a:t> </a:t>
            </a:r>
            <a:r>
              <a:rPr lang="pt-PT" sz="1400" b="1" dirty="0" err="1"/>
              <a:t>within</a:t>
            </a:r>
            <a:r>
              <a:rPr lang="pt-PT" sz="1400" dirty="0"/>
              <a:t> a </a:t>
            </a:r>
            <a:r>
              <a:rPr lang="pt-PT" sz="1400" b="1" dirty="0"/>
              <a:t>2 km </a:t>
            </a:r>
            <a:r>
              <a:rPr lang="pt-PT" sz="1400" b="1" dirty="0" err="1"/>
              <a:t>radius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each</a:t>
            </a:r>
            <a:r>
              <a:rPr lang="pt-PT" sz="1400" dirty="0"/>
              <a:t> station </a:t>
            </a:r>
            <a:r>
              <a:rPr lang="pt-PT" sz="1400" dirty="0" err="1"/>
              <a:t>location</a:t>
            </a:r>
            <a:endParaRPr lang="pt-PT" sz="1400" dirty="0"/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b="1" dirty="0" err="1"/>
              <a:t>Tags</a:t>
            </a:r>
            <a:r>
              <a:rPr lang="pt-PT" sz="1400" b="1" dirty="0"/>
              <a:t> </a:t>
            </a:r>
            <a:r>
              <a:rPr lang="pt-PT" sz="1400" b="1" dirty="0" err="1"/>
              <a:t>Searched</a:t>
            </a:r>
            <a:r>
              <a:rPr lang="pt-PT" sz="14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motorway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Trunks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Primary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secondary</a:t>
            </a:r>
            <a:endParaRPr lang="pt-PT" sz="1400" dirty="0"/>
          </a:p>
          <a:p>
            <a:endParaRPr lang="pt-PT" sz="1400" dirty="0"/>
          </a:p>
          <a:p>
            <a:pPr marL="0" indent="0">
              <a:buNone/>
            </a:pPr>
            <a:r>
              <a:rPr lang="pt-PT" sz="1400" dirty="0"/>
              <a:t> Output: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DataFrame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b="1" dirty="0" err="1"/>
              <a:t>counts</a:t>
            </a:r>
            <a:r>
              <a:rPr lang="pt-PT" sz="1400" b="1" dirty="0"/>
              <a:t> </a:t>
            </a:r>
            <a:r>
              <a:rPr lang="pt-PT" sz="1400" b="1" dirty="0" err="1"/>
              <a:t>of</a:t>
            </a:r>
            <a:r>
              <a:rPr lang="pt-PT" sz="1400" b="1" dirty="0"/>
              <a:t> </a:t>
            </a:r>
            <a:r>
              <a:rPr lang="pt-PT" sz="1400" b="1" dirty="0" err="1"/>
              <a:t>nearby</a:t>
            </a:r>
            <a:r>
              <a:rPr lang="pt-PT" sz="1400" b="1" dirty="0"/>
              <a:t> major </a:t>
            </a:r>
            <a:r>
              <a:rPr lang="pt-PT" sz="1400" b="1" dirty="0" err="1"/>
              <a:t>roads</a:t>
            </a:r>
            <a:endParaRPr lang="pt-PT" sz="1400" dirty="0"/>
          </a:p>
          <a:p>
            <a:pPr marL="0" indent="0">
              <a:buNone/>
            </a:pPr>
            <a:endParaRPr lang="pt-PT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59D339-941B-03D4-DFB3-95A6E7C6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85" y="1658238"/>
            <a:ext cx="3897385" cy="262288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A90EC4D-4D6D-833B-DE5D-8D2FE695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85" y="4281122"/>
            <a:ext cx="3897385" cy="17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5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666D9-A232-226F-B323-96AB1583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E5491-D82A-980D-6528-0398338E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Average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Traffic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Volume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EA65BF-69EC-D8C0-1DBF-5076801D96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1400" b="1" dirty="0" err="1"/>
              <a:t>Approach</a:t>
            </a:r>
            <a:r>
              <a:rPr lang="pt-PT" sz="14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Use Google </a:t>
            </a:r>
            <a:r>
              <a:rPr lang="pt-PT" sz="1400" dirty="0" err="1"/>
              <a:t>Maps</a:t>
            </a:r>
            <a:r>
              <a:rPr lang="pt-PT" sz="1400" dirty="0"/>
              <a:t> </a:t>
            </a:r>
            <a:r>
              <a:rPr lang="pt-PT" sz="1400" b="1" dirty="0" err="1"/>
              <a:t>Distance</a:t>
            </a:r>
            <a:r>
              <a:rPr lang="pt-PT" sz="1400" b="1" dirty="0"/>
              <a:t> </a:t>
            </a:r>
            <a:r>
              <a:rPr lang="pt-PT" sz="1400" b="1" dirty="0" err="1"/>
              <a:t>Matrix</a:t>
            </a:r>
            <a:r>
              <a:rPr lang="pt-PT" sz="1400" b="1" dirty="0"/>
              <a:t> API </a:t>
            </a:r>
            <a:r>
              <a:rPr lang="pt-PT" sz="1400" dirty="0"/>
              <a:t>to </a:t>
            </a:r>
            <a:r>
              <a:rPr lang="pt-PT" sz="1400" dirty="0" err="1"/>
              <a:t>retrieve</a:t>
            </a:r>
            <a:r>
              <a:rPr lang="pt-PT" sz="1400" dirty="0"/>
              <a:t> </a:t>
            </a:r>
            <a:r>
              <a:rPr lang="pt-PT" sz="1400" dirty="0" err="1"/>
              <a:t>traffic-based</a:t>
            </a:r>
            <a:r>
              <a:rPr lang="pt-PT" sz="1400" dirty="0"/>
              <a:t> </a:t>
            </a:r>
            <a:r>
              <a:rPr lang="pt-PT" sz="1400" dirty="0" err="1"/>
              <a:t>travel</a:t>
            </a:r>
            <a:r>
              <a:rPr lang="pt-PT" sz="1400" dirty="0"/>
              <a:t> </a:t>
            </a:r>
            <a:r>
              <a:rPr lang="pt-PT" sz="1400" dirty="0" err="1"/>
              <a:t>duration</a:t>
            </a:r>
            <a:r>
              <a:rPr lang="pt-PT" sz="1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Finds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b="1" dirty="0" err="1"/>
              <a:t>average</a:t>
            </a:r>
            <a:r>
              <a:rPr lang="pt-PT" sz="1400" b="1" dirty="0"/>
              <a:t> </a:t>
            </a:r>
            <a:r>
              <a:rPr lang="pt-PT" sz="1400" b="1" dirty="0" err="1"/>
              <a:t>traffic</a:t>
            </a:r>
            <a:r>
              <a:rPr lang="pt-PT" sz="1400" b="1" dirty="0"/>
              <a:t> </a:t>
            </a:r>
            <a:r>
              <a:rPr lang="pt-PT" sz="1400" b="1" dirty="0" err="1"/>
              <a:t>duration</a:t>
            </a:r>
            <a:r>
              <a:rPr lang="pt-PT" sz="1400" b="1" dirty="0"/>
              <a:t> to 8 </a:t>
            </a:r>
            <a:r>
              <a:rPr lang="pt-PT" sz="1400" b="1" dirty="0" err="1"/>
              <a:t>nearby</a:t>
            </a:r>
            <a:r>
              <a:rPr lang="pt-PT" sz="1400" b="1" dirty="0"/>
              <a:t> </a:t>
            </a:r>
            <a:r>
              <a:rPr lang="pt-PT" sz="1400" b="1" dirty="0" err="1"/>
              <a:t>points</a:t>
            </a:r>
            <a:r>
              <a:rPr lang="pt-PT" sz="1400" b="1" dirty="0"/>
              <a:t> </a:t>
            </a:r>
            <a:r>
              <a:rPr lang="pt-PT" sz="1400" b="1" dirty="0" err="1"/>
              <a:t>within</a:t>
            </a:r>
            <a:r>
              <a:rPr lang="pt-PT" sz="1400" b="1" dirty="0"/>
              <a:t> a 1 km </a:t>
            </a:r>
            <a:r>
              <a:rPr lang="pt-PT" sz="1400" b="1" dirty="0" err="1"/>
              <a:t>radius</a:t>
            </a:r>
            <a:r>
              <a:rPr lang="pt-PT" sz="1400" dirty="0"/>
              <a:t> </a:t>
            </a:r>
            <a:r>
              <a:rPr lang="pt-PT" sz="1400" b="1" dirty="0" err="1"/>
              <a:t>around</a:t>
            </a:r>
            <a:r>
              <a:rPr lang="pt-PT" sz="1400" b="1" dirty="0"/>
              <a:t> a </a:t>
            </a:r>
            <a:r>
              <a:rPr lang="pt-PT" sz="1400" b="1" dirty="0" err="1"/>
              <a:t>specific</a:t>
            </a:r>
            <a:r>
              <a:rPr lang="pt-PT" sz="1400" b="1" dirty="0"/>
              <a:t> </a:t>
            </a:r>
            <a:r>
              <a:rPr lang="pt-PT" sz="1400" b="1" dirty="0" err="1"/>
              <a:t>location</a:t>
            </a:r>
            <a:r>
              <a:rPr lang="pt-PT" sz="1400" b="1" dirty="0"/>
              <a:t> </a:t>
            </a:r>
            <a:r>
              <a:rPr lang="pt-PT" sz="1400" b="1" dirty="0" err="1"/>
              <a:t>at</a:t>
            </a:r>
            <a:r>
              <a:rPr lang="pt-PT" sz="1400" b="1" dirty="0"/>
              <a:t> a </a:t>
            </a:r>
            <a:r>
              <a:rPr lang="pt-PT" sz="1400" b="1" dirty="0" err="1"/>
              <a:t>specified</a:t>
            </a:r>
            <a:r>
              <a:rPr lang="pt-PT" sz="1400" b="1" dirty="0"/>
              <a:t> </a:t>
            </a:r>
            <a:r>
              <a:rPr lang="pt-PT" sz="1400" b="1" dirty="0" err="1"/>
              <a:t>day</a:t>
            </a:r>
            <a:r>
              <a:rPr lang="pt-PT" sz="1400" b="1" dirty="0"/>
              <a:t> </a:t>
            </a:r>
            <a:r>
              <a:rPr lang="pt-PT" sz="1400" b="1" dirty="0" err="1"/>
              <a:t>and</a:t>
            </a:r>
            <a:r>
              <a:rPr lang="pt-PT" sz="1400" b="1" dirty="0"/>
              <a:t> </a:t>
            </a:r>
            <a:r>
              <a:rPr lang="pt-PT" sz="1400" b="1" dirty="0" err="1"/>
              <a:t>hour</a:t>
            </a:r>
            <a:r>
              <a:rPr lang="pt-PT" sz="1400" b="1" dirty="0"/>
              <a:t>.</a:t>
            </a:r>
          </a:p>
          <a:p>
            <a:pPr marL="0" indent="0">
              <a:buNone/>
            </a:pPr>
            <a:endParaRPr lang="pt-PT" sz="1400" b="1" dirty="0"/>
          </a:p>
          <a:p>
            <a:pPr marL="0" indent="0">
              <a:buNone/>
            </a:pPr>
            <a:r>
              <a:rPr lang="pt-PT" sz="1400" b="1" dirty="0" err="1"/>
              <a:t>Parameters</a:t>
            </a:r>
            <a:endParaRPr lang="pt-PT" sz="1400" b="1" dirty="0"/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Location</a:t>
            </a:r>
            <a:r>
              <a:rPr lang="pt-PT" sz="1400" dirty="0"/>
              <a:t>: </a:t>
            </a:r>
            <a:r>
              <a:rPr lang="pt-PT" sz="1400" dirty="0" err="1"/>
              <a:t>Center</a:t>
            </a:r>
            <a:r>
              <a:rPr lang="pt-PT" sz="1400" dirty="0"/>
              <a:t> </a:t>
            </a:r>
            <a:r>
              <a:rPr lang="pt-PT" sz="1400" dirty="0" err="1"/>
              <a:t>point</a:t>
            </a:r>
            <a:r>
              <a:rPr lang="pt-PT" sz="1400" dirty="0"/>
              <a:t> (latitude, longitude)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target_day</a:t>
            </a:r>
            <a:r>
              <a:rPr lang="pt-PT" sz="1400" dirty="0"/>
              <a:t>, </a:t>
            </a:r>
            <a:r>
              <a:rPr lang="pt-PT" sz="1400" dirty="0" err="1"/>
              <a:t>target_hour</a:t>
            </a:r>
            <a:endParaRPr lang="pt-PT" sz="1400" dirty="0"/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dirty="0"/>
              <a:t> Output: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Single </a:t>
            </a:r>
            <a:r>
              <a:rPr lang="pt-PT" sz="1400" dirty="0" err="1"/>
              <a:t>value</a:t>
            </a:r>
            <a:r>
              <a:rPr lang="pt-PT" sz="1400" dirty="0"/>
              <a:t> </a:t>
            </a:r>
            <a:r>
              <a:rPr lang="pt-PT" sz="1400" dirty="0" err="1"/>
              <a:t>representing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average</a:t>
            </a:r>
            <a:r>
              <a:rPr lang="pt-PT" sz="1400" dirty="0"/>
              <a:t> </a:t>
            </a:r>
            <a:r>
              <a:rPr lang="pt-PT" sz="1400" dirty="0" err="1"/>
              <a:t>duration</a:t>
            </a:r>
            <a:r>
              <a:rPr lang="pt-PT" sz="1400" dirty="0"/>
              <a:t> in </a:t>
            </a:r>
            <a:r>
              <a:rPr lang="pt-PT" sz="1400" dirty="0" err="1"/>
              <a:t>traffic</a:t>
            </a:r>
            <a:r>
              <a:rPr lang="pt-PT" sz="1400" dirty="0"/>
              <a:t> </a:t>
            </a:r>
            <a:r>
              <a:rPr lang="pt-PT" sz="1400" dirty="0" err="1"/>
              <a:t>around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specified</a:t>
            </a:r>
            <a:r>
              <a:rPr lang="pt-PT" sz="1400" dirty="0"/>
              <a:t> </a:t>
            </a:r>
            <a:r>
              <a:rPr lang="pt-PT" sz="1400" dirty="0" err="1"/>
              <a:t>location</a:t>
            </a:r>
            <a:r>
              <a:rPr lang="pt-PT" sz="14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8CDD9-B9A7-D496-7D1D-7472A2C8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85" y="1658238"/>
            <a:ext cx="3897385" cy="26228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742B52E-3F84-D719-03BC-BE84D70A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647"/>
            <a:ext cx="4629912" cy="33422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169C34-B76B-4091-EFFB-3DBF36B2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88865"/>
            <a:ext cx="4629912" cy="10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CC48D-8C7E-4C65-25C7-CF811356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Introduction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23C9DFD-7A5A-A57B-4474-6947EFA7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1800" b="1" dirty="0" err="1"/>
              <a:t>Challenge</a:t>
            </a:r>
            <a:br>
              <a:rPr lang="pt-PT" sz="1800" dirty="0"/>
            </a:br>
            <a:r>
              <a:rPr lang="pt-PT" sz="1800" dirty="0"/>
              <a:t>As more </a:t>
            </a:r>
            <a:r>
              <a:rPr lang="pt-PT" sz="1800" dirty="0" err="1"/>
              <a:t>people</a:t>
            </a:r>
            <a:r>
              <a:rPr lang="pt-PT" sz="1800" dirty="0"/>
              <a:t> </a:t>
            </a:r>
            <a:r>
              <a:rPr lang="pt-PT" sz="1800" dirty="0" err="1"/>
              <a:t>switch</a:t>
            </a:r>
            <a:r>
              <a:rPr lang="pt-PT" sz="1800" dirty="0"/>
              <a:t> to </a:t>
            </a:r>
            <a:r>
              <a:rPr lang="pt-PT" sz="1800" dirty="0" err="1"/>
              <a:t>Electric</a:t>
            </a:r>
            <a:r>
              <a:rPr lang="pt-PT" sz="1800" dirty="0"/>
              <a:t> </a:t>
            </a:r>
            <a:r>
              <a:rPr lang="pt-PT" sz="1800" dirty="0" err="1"/>
              <a:t>Vehicles</a:t>
            </a:r>
            <a:r>
              <a:rPr lang="pt-PT" sz="1800" dirty="0"/>
              <a:t>, </a:t>
            </a:r>
            <a:r>
              <a:rPr lang="pt-PT" sz="1800" dirty="0" err="1"/>
              <a:t>companies</a:t>
            </a:r>
            <a:r>
              <a:rPr lang="pt-PT" sz="1800" dirty="0"/>
              <a:t> </a:t>
            </a:r>
            <a:r>
              <a:rPr lang="pt-PT" sz="1800" dirty="0" err="1"/>
              <a:t>installing</a:t>
            </a:r>
            <a:r>
              <a:rPr lang="pt-PT" sz="1800" dirty="0"/>
              <a:t> </a:t>
            </a:r>
            <a:r>
              <a:rPr lang="pt-PT" sz="1800" dirty="0" err="1"/>
              <a:t>Charging</a:t>
            </a:r>
            <a:r>
              <a:rPr lang="pt-PT" sz="1800" dirty="0"/>
              <a:t> Stations </a:t>
            </a:r>
            <a:r>
              <a:rPr lang="pt-PT" sz="1800" dirty="0" err="1"/>
              <a:t>need</a:t>
            </a:r>
            <a:r>
              <a:rPr lang="pt-PT" sz="1800" dirty="0"/>
              <a:t> to </a:t>
            </a:r>
            <a:r>
              <a:rPr lang="pt-PT" sz="1800" dirty="0" err="1"/>
              <a:t>ensure</a:t>
            </a:r>
            <a:r>
              <a:rPr lang="pt-PT" sz="1800" dirty="0"/>
              <a:t> </a:t>
            </a:r>
            <a:r>
              <a:rPr lang="pt-PT" sz="1800" dirty="0" err="1"/>
              <a:t>they’re</a:t>
            </a:r>
            <a:r>
              <a:rPr lang="pt-PT" sz="1800" dirty="0"/>
              <a:t> </a:t>
            </a:r>
            <a:r>
              <a:rPr lang="pt-PT" sz="1800" dirty="0" err="1"/>
              <a:t>located</a:t>
            </a:r>
            <a:r>
              <a:rPr lang="pt-PT" sz="1800" dirty="0"/>
              <a:t> </a:t>
            </a:r>
            <a:r>
              <a:rPr lang="pt-PT" sz="1800" dirty="0" err="1"/>
              <a:t>where</a:t>
            </a:r>
            <a:r>
              <a:rPr lang="pt-PT" sz="1800" dirty="0"/>
              <a:t> </a:t>
            </a:r>
            <a:r>
              <a:rPr lang="pt-PT" sz="1800" dirty="0" err="1"/>
              <a:t>demand</a:t>
            </a:r>
            <a:r>
              <a:rPr lang="pt-PT" sz="1800" dirty="0"/>
              <a:t> </a:t>
            </a:r>
            <a:r>
              <a:rPr lang="pt-PT" sz="1800" dirty="0" err="1"/>
              <a:t>is</a:t>
            </a:r>
            <a:r>
              <a:rPr lang="pt-PT" sz="1800" dirty="0"/>
              <a:t> </a:t>
            </a:r>
            <a:r>
              <a:rPr lang="pt-PT" sz="1800" dirty="0" err="1"/>
              <a:t>highest</a:t>
            </a:r>
            <a:r>
              <a:rPr lang="pt-PT" sz="1800" dirty="0"/>
              <a:t>.</a:t>
            </a:r>
          </a:p>
          <a:p>
            <a:pPr marL="0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1800" b="1" dirty="0"/>
              <a:t>Project </a:t>
            </a:r>
            <a:r>
              <a:rPr lang="pt-PT" sz="1800" b="1" dirty="0" err="1"/>
              <a:t>Goal</a:t>
            </a:r>
            <a:br>
              <a:rPr lang="pt-PT" sz="1800" dirty="0"/>
            </a:br>
            <a:r>
              <a:rPr lang="pt-PT" sz="1800" dirty="0" err="1"/>
              <a:t>Develop</a:t>
            </a:r>
            <a:r>
              <a:rPr lang="pt-PT" sz="1800" dirty="0"/>
              <a:t> a </a:t>
            </a:r>
            <a:r>
              <a:rPr lang="pt-PT" sz="1800" dirty="0" err="1"/>
              <a:t>machine</a:t>
            </a:r>
            <a:r>
              <a:rPr lang="pt-PT" sz="1800" dirty="0"/>
              <a:t> </a:t>
            </a:r>
            <a:r>
              <a:rPr lang="pt-PT" sz="1800" dirty="0" err="1"/>
              <a:t>learning</a:t>
            </a:r>
            <a:r>
              <a:rPr lang="pt-PT" sz="1800" dirty="0"/>
              <a:t> </a:t>
            </a:r>
            <a:r>
              <a:rPr lang="pt-PT" sz="1800" dirty="0" err="1"/>
              <a:t>model</a:t>
            </a:r>
            <a:r>
              <a:rPr lang="pt-PT" sz="1800" dirty="0"/>
              <a:t> to </a:t>
            </a:r>
            <a:r>
              <a:rPr lang="pt-PT" sz="1800" dirty="0" err="1"/>
              <a:t>predict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usage</a:t>
            </a:r>
            <a:r>
              <a:rPr lang="pt-PT" sz="1800" dirty="0"/>
              <a:t> </a:t>
            </a:r>
            <a:r>
              <a:rPr lang="pt-PT" sz="1800" dirty="0" err="1"/>
              <a:t>of</a:t>
            </a:r>
            <a:r>
              <a:rPr lang="pt-PT" sz="1800" dirty="0"/>
              <a:t> a </a:t>
            </a:r>
            <a:r>
              <a:rPr lang="pt-PT" sz="1800" dirty="0" err="1"/>
              <a:t>new</a:t>
            </a:r>
            <a:r>
              <a:rPr lang="pt-PT" sz="1800" dirty="0"/>
              <a:t> EV </a:t>
            </a:r>
            <a:r>
              <a:rPr lang="pt-PT" sz="1800" dirty="0" err="1"/>
              <a:t>charging</a:t>
            </a:r>
            <a:r>
              <a:rPr lang="pt-PT" sz="1800" dirty="0"/>
              <a:t> station </a:t>
            </a:r>
            <a:r>
              <a:rPr lang="pt-PT" sz="1800" dirty="0" err="1"/>
              <a:t>based</a:t>
            </a:r>
            <a:r>
              <a:rPr lang="pt-PT" sz="1800" dirty="0"/>
              <a:t> </a:t>
            </a:r>
            <a:r>
              <a:rPr lang="pt-PT" sz="1800" dirty="0" err="1"/>
              <a:t>on</a:t>
            </a:r>
            <a:r>
              <a:rPr lang="pt-PT" sz="1800" dirty="0"/>
              <a:t> </a:t>
            </a:r>
            <a:r>
              <a:rPr lang="pt-PT" sz="1800" dirty="0" err="1"/>
              <a:t>its</a:t>
            </a:r>
            <a:r>
              <a:rPr lang="pt-PT" sz="1800" dirty="0"/>
              <a:t> </a:t>
            </a:r>
            <a:r>
              <a:rPr lang="pt-PT" sz="1800" dirty="0" err="1"/>
              <a:t>location</a:t>
            </a:r>
            <a:r>
              <a:rPr lang="pt-PT" sz="1800" dirty="0"/>
              <a:t>.</a:t>
            </a:r>
          </a:p>
          <a:p>
            <a:pPr marL="0" indent="0">
              <a:buNone/>
            </a:pPr>
            <a:endParaRPr lang="pt-PT" sz="1800" b="1" dirty="0"/>
          </a:p>
          <a:p>
            <a:pPr marL="0" indent="0">
              <a:buNone/>
            </a:pPr>
            <a:r>
              <a:rPr lang="pt-PT" sz="1800" b="1" dirty="0" err="1"/>
              <a:t>Why</a:t>
            </a:r>
            <a:r>
              <a:rPr lang="pt-PT" sz="1800" b="1" dirty="0"/>
              <a:t> </a:t>
            </a:r>
            <a:r>
              <a:rPr lang="pt-PT" sz="1800" b="1" dirty="0" err="1"/>
              <a:t>It</a:t>
            </a:r>
            <a:r>
              <a:rPr lang="pt-PT" sz="1800" b="1" dirty="0"/>
              <a:t> </a:t>
            </a:r>
            <a:r>
              <a:rPr lang="pt-PT" sz="1800" b="1" dirty="0" err="1"/>
              <a:t>Matters</a:t>
            </a:r>
            <a:br>
              <a:rPr lang="pt-PT" sz="1800" dirty="0"/>
            </a:br>
            <a:r>
              <a:rPr lang="pt-PT" sz="1800" dirty="0" err="1"/>
              <a:t>An</a:t>
            </a:r>
            <a:r>
              <a:rPr lang="pt-PT" sz="1800" dirty="0"/>
              <a:t> </a:t>
            </a:r>
            <a:r>
              <a:rPr lang="pt-PT" sz="1800" dirty="0" err="1"/>
              <a:t>overcrowded</a:t>
            </a:r>
            <a:r>
              <a:rPr lang="pt-PT" sz="1800" dirty="0"/>
              <a:t> </a:t>
            </a:r>
            <a:r>
              <a:rPr lang="pt-PT" sz="1800" dirty="0" err="1"/>
              <a:t>or</a:t>
            </a:r>
            <a:r>
              <a:rPr lang="pt-PT" sz="1800" dirty="0"/>
              <a:t> </a:t>
            </a:r>
            <a:r>
              <a:rPr lang="pt-PT" sz="1800" dirty="0" err="1"/>
              <a:t>underused</a:t>
            </a:r>
            <a:r>
              <a:rPr lang="pt-PT" sz="1800" dirty="0"/>
              <a:t> station </a:t>
            </a:r>
            <a:r>
              <a:rPr lang="pt-PT" sz="1800" dirty="0" err="1"/>
              <a:t>means</a:t>
            </a:r>
            <a:r>
              <a:rPr lang="pt-PT" sz="1800" dirty="0"/>
              <a:t> </a:t>
            </a:r>
            <a:r>
              <a:rPr lang="pt-PT" sz="1800" dirty="0" err="1"/>
              <a:t>unhappy</a:t>
            </a:r>
            <a:r>
              <a:rPr lang="pt-PT" sz="1800" dirty="0"/>
              <a:t> </a:t>
            </a:r>
            <a:r>
              <a:rPr lang="pt-PT" sz="1800" dirty="0" err="1"/>
              <a:t>customers</a:t>
            </a:r>
            <a:r>
              <a:rPr lang="pt-PT" sz="1800" dirty="0"/>
              <a:t> </a:t>
            </a:r>
            <a:r>
              <a:rPr lang="pt-PT" sz="1800" dirty="0" err="1"/>
              <a:t>or</a:t>
            </a:r>
            <a:r>
              <a:rPr lang="pt-PT" sz="1800" dirty="0"/>
              <a:t> </a:t>
            </a:r>
            <a:r>
              <a:rPr lang="pt-PT" sz="1800" dirty="0" err="1"/>
              <a:t>lost</a:t>
            </a:r>
            <a:r>
              <a:rPr lang="pt-PT" sz="1800" dirty="0"/>
              <a:t> </a:t>
            </a:r>
            <a:r>
              <a:rPr lang="pt-PT" sz="1800" dirty="0" err="1"/>
              <a:t>revenue</a:t>
            </a:r>
            <a:r>
              <a:rPr lang="pt-PT" sz="1800" dirty="0"/>
              <a:t>. </a:t>
            </a:r>
          </a:p>
          <a:p>
            <a:pPr marL="0" indent="0">
              <a:buNone/>
            </a:pPr>
            <a:endParaRPr lang="pt-PT" sz="1800" b="1" dirty="0"/>
          </a:p>
          <a:p>
            <a:pPr marL="0" indent="0">
              <a:buNone/>
            </a:pPr>
            <a:r>
              <a:rPr lang="pt-PT" sz="1800" b="1" dirty="0" err="1"/>
              <a:t>Expected</a:t>
            </a:r>
            <a:r>
              <a:rPr lang="pt-PT" sz="1800" b="1" dirty="0"/>
              <a:t> </a:t>
            </a:r>
            <a:r>
              <a:rPr lang="pt-PT" sz="1800" b="1" dirty="0" err="1"/>
              <a:t>Outcome</a:t>
            </a:r>
            <a:br>
              <a:rPr lang="pt-PT" sz="1800" dirty="0"/>
            </a:br>
            <a:r>
              <a:rPr lang="pt-PT" sz="1800" dirty="0"/>
              <a:t>A data-</a:t>
            </a:r>
            <a:r>
              <a:rPr lang="pt-PT" sz="1800" dirty="0" err="1"/>
              <a:t>driven</a:t>
            </a:r>
            <a:r>
              <a:rPr lang="pt-PT" sz="1800" dirty="0"/>
              <a:t> </a:t>
            </a:r>
            <a:r>
              <a:rPr lang="pt-PT" sz="1800" dirty="0" err="1"/>
              <a:t>tool</a:t>
            </a:r>
            <a:r>
              <a:rPr lang="pt-PT" sz="1800" dirty="0"/>
              <a:t> </a:t>
            </a:r>
            <a:r>
              <a:rPr lang="pt-PT" sz="1800" dirty="0" err="1"/>
              <a:t>that</a:t>
            </a:r>
            <a:r>
              <a:rPr lang="pt-PT" sz="1800" dirty="0"/>
              <a:t> </a:t>
            </a:r>
            <a:r>
              <a:rPr lang="pt-PT" sz="1800" dirty="0" err="1"/>
              <a:t>helps</a:t>
            </a:r>
            <a:r>
              <a:rPr lang="pt-PT" sz="1800" dirty="0"/>
              <a:t> </a:t>
            </a:r>
            <a:r>
              <a:rPr lang="pt-PT" sz="1800" dirty="0" err="1"/>
              <a:t>companies</a:t>
            </a:r>
            <a:r>
              <a:rPr lang="pt-PT" sz="1800" dirty="0"/>
              <a:t> </a:t>
            </a:r>
            <a:r>
              <a:rPr lang="pt-PT" sz="1800" dirty="0" err="1"/>
              <a:t>plan</a:t>
            </a:r>
            <a:r>
              <a:rPr lang="pt-PT" sz="1800" dirty="0"/>
              <a:t> </a:t>
            </a:r>
            <a:r>
              <a:rPr lang="pt-PT" sz="1800" dirty="0" err="1"/>
              <a:t>better</a:t>
            </a:r>
            <a:r>
              <a:rPr lang="pt-PT" sz="1800" dirty="0"/>
              <a:t>, </a:t>
            </a:r>
            <a:r>
              <a:rPr lang="pt-PT" sz="1800" dirty="0" err="1"/>
              <a:t>strategically</a:t>
            </a:r>
            <a:r>
              <a:rPr lang="pt-PT" sz="1800" dirty="0"/>
              <a:t> </a:t>
            </a:r>
            <a:r>
              <a:rPr lang="pt-PT" sz="1800" dirty="0" err="1"/>
              <a:t>placing</a:t>
            </a:r>
            <a:r>
              <a:rPr lang="pt-PT" sz="1800" dirty="0"/>
              <a:t> </a:t>
            </a:r>
            <a:r>
              <a:rPr lang="pt-PT" sz="1800" dirty="0" err="1"/>
              <a:t>chargers</a:t>
            </a:r>
            <a:r>
              <a:rPr lang="pt-PT" sz="1800" dirty="0"/>
              <a:t> </a:t>
            </a:r>
            <a:r>
              <a:rPr lang="pt-PT" sz="1800" dirty="0" err="1"/>
              <a:t>where</a:t>
            </a:r>
            <a:r>
              <a:rPr lang="pt-PT" sz="1800" dirty="0"/>
              <a:t> </a:t>
            </a:r>
            <a:r>
              <a:rPr lang="pt-PT" sz="1800" dirty="0" err="1"/>
              <a:t>they’ll</a:t>
            </a:r>
            <a:r>
              <a:rPr lang="pt-PT" sz="1800" dirty="0"/>
              <a:t> </a:t>
            </a:r>
            <a:r>
              <a:rPr lang="pt-PT" sz="1800" dirty="0" err="1"/>
              <a:t>be</a:t>
            </a:r>
            <a:r>
              <a:rPr lang="pt-PT" sz="1800" dirty="0"/>
              <a:t> </a:t>
            </a:r>
            <a:r>
              <a:rPr lang="pt-PT" sz="1800" dirty="0" err="1"/>
              <a:t>used</a:t>
            </a:r>
            <a:r>
              <a:rPr lang="pt-PT" sz="1800" dirty="0"/>
              <a:t> </a:t>
            </a:r>
            <a:r>
              <a:rPr lang="pt-PT" sz="1800" dirty="0" err="1"/>
              <a:t>most</a:t>
            </a:r>
            <a:r>
              <a:rPr lang="pt-PT" sz="1800" dirty="0"/>
              <a:t> </a:t>
            </a:r>
            <a:r>
              <a:rPr lang="pt-PT" sz="1800" dirty="0" err="1"/>
              <a:t>effectively</a:t>
            </a:r>
            <a:r>
              <a:rPr lang="pt-PT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391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77D8-6075-D334-F3CD-69A56451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805BD9-CFE8-E4A4-A3C9-CCAC4AB44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pPr lvl="2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88411D-052F-147F-710F-443908E60FDA}"/>
              </a:ext>
            </a:extLst>
          </p:cNvPr>
          <p:cNvSpPr txBox="1"/>
          <p:nvPr/>
        </p:nvSpPr>
        <p:spPr>
          <a:xfrm>
            <a:off x="1259305" y="2630905"/>
            <a:ext cx="3056021" cy="7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B4E1A8-9062-F57A-7F27-50A9405BA84B}"/>
              </a:ext>
            </a:extLst>
          </p:cNvPr>
          <p:cNvSpPr txBox="1"/>
          <p:nvPr/>
        </p:nvSpPr>
        <p:spPr>
          <a:xfrm>
            <a:off x="994609" y="1818174"/>
            <a:ext cx="89354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 err="1"/>
              <a:t>Current</a:t>
            </a:r>
            <a:r>
              <a:rPr lang="pt-PT" sz="1600" b="1" dirty="0"/>
              <a:t> </a:t>
            </a:r>
            <a:r>
              <a:rPr lang="pt-PT" sz="1600" b="1" dirty="0" err="1"/>
              <a:t>Challenges</a:t>
            </a:r>
            <a:endParaRPr lang="pt-PT" sz="16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pt-PT" sz="1600" dirty="0" err="1"/>
              <a:t>While</a:t>
            </a:r>
            <a:r>
              <a:rPr lang="pt-PT" sz="1600" dirty="0"/>
              <a:t> </a:t>
            </a:r>
            <a:r>
              <a:rPr lang="pt-PT" sz="1600" dirty="0" err="1"/>
              <a:t>demographic</a:t>
            </a:r>
            <a:r>
              <a:rPr lang="pt-PT" sz="1600" dirty="0"/>
              <a:t> </a:t>
            </a:r>
            <a:r>
              <a:rPr lang="pt-PT" sz="1600" dirty="0" err="1"/>
              <a:t>APIs</a:t>
            </a:r>
            <a:r>
              <a:rPr lang="pt-PT" sz="1600" dirty="0"/>
              <a:t> are </a:t>
            </a:r>
            <a:r>
              <a:rPr lang="pt-PT" sz="1600" dirty="0" err="1"/>
              <a:t>available</a:t>
            </a:r>
            <a:r>
              <a:rPr lang="pt-PT" sz="1600" dirty="0"/>
              <a:t>, </a:t>
            </a:r>
            <a:r>
              <a:rPr lang="pt-PT" sz="1600" dirty="0" err="1"/>
              <a:t>they</a:t>
            </a:r>
            <a:r>
              <a:rPr lang="pt-PT" sz="1600" dirty="0"/>
              <a:t> can </a:t>
            </a:r>
            <a:r>
              <a:rPr lang="pt-PT" sz="1600" dirty="0" err="1"/>
              <a:t>be</a:t>
            </a:r>
            <a:r>
              <a:rPr lang="pt-PT" sz="1600" dirty="0"/>
              <a:t> </a:t>
            </a:r>
            <a:r>
              <a:rPr lang="pt-PT" sz="1600" dirty="0" err="1"/>
              <a:t>challenging</a:t>
            </a:r>
            <a:r>
              <a:rPr lang="pt-PT" sz="1600" dirty="0"/>
              <a:t> to use.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pt-PT" sz="1600" dirty="0"/>
              <a:t>Data </a:t>
            </a:r>
            <a:r>
              <a:rPr lang="pt-PT" sz="1600" dirty="0" err="1"/>
              <a:t>quality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reliability</a:t>
            </a:r>
            <a:r>
              <a:rPr lang="pt-PT" sz="1600" dirty="0"/>
              <a:t> </a:t>
            </a:r>
            <a:r>
              <a:rPr lang="pt-PT" sz="1600" dirty="0" err="1"/>
              <a:t>vary</a:t>
            </a:r>
            <a:r>
              <a:rPr lang="pt-PT" sz="1600" dirty="0"/>
              <a:t> </a:t>
            </a:r>
            <a:r>
              <a:rPr lang="pt-PT" sz="1600" dirty="0" err="1"/>
              <a:t>significantly</a:t>
            </a:r>
            <a:r>
              <a:rPr lang="pt-PT" sz="1600" dirty="0"/>
              <a:t> </a:t>
            </a:r>
            <a:r>
              <a:rPr lang="pt-PT" sz="1600" dirty="0" err="1"/>
              <a:t>between</a:t>
            </a:r>
            <a:r>
              <a:rPr lang="pt-PT" sz="1600" dirty="0"/>
              <a:t> countries.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r>
              <a:rPr lang="pt-PT" sz="1600" b="1" dirty="0"/>
              <a:t>Manual Input </a:t>
            </a:r>
            <a:r>
              <a:rPr lang="pt-PT" sz="1600" b="1" dirty="0" err="1"/>
              <a:t>Requirement</a:t>
            </a:r>
            <a:endParaRPr lang="pt-PT" sz="16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pt-PT" sz="1600" dirty="0"/>
              <a:t>For </a:t>
            </a:r>
            <a:r>
              <a:rPr lang="pt-PT" sz="1600" dirty="0" err="1"/>
              <a:t>our</a:t>
            </a:r>
            <a:r>
              <a:rPr lang="pt-PT" sz="1600" dirty="0"/>
              <a:t> </a:t>
            </a:r>
            <a:r>
              <a:rPr lang="pt-PT" sz="1600" dirty="0" err="1"/>
              <a:t>model</a:t>
            </a:r>
            <a:r>
              <a:rPr lang="pt-PT" sz="1600" dirty="0"/>
              <a:t>,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user</a:t>
            </a:r>
            <a:r>
              <a:rPr lang="pt-PT" sz="1600" dirty="0"/>
              <a:t> </a:t>
            </a:r>
            <a:r>
              <a:rPr lang="pt-PT" sz="1600" dirty="0" err="1"/>
              <a:t>currently</a:t>
            </a:r>
            <a:r>
              <a:rPr lang="pt-PT" sz="1600" dirty="0"/>
              <a:t> </a:t>
            </a:r>
            <a:r>
              <a:rPr lang="pt-PT" sz="1600" dirty="0" err="1"/>
              <a:t>needs</a:t>
            </a:r>
            <a:r>
              <a:rPr lang="pt-PT" sz="1600" dirty="0"/>
              <a:t> to research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manually</a:t>
            </a:r>
            <a:r>
              <a:rPr lang="pt-PT" sz="1600" dirty="0"/>
              <a:t> input </a:t>
            </a:r>
            <a:r>
              <a:rPr lang="pt-PT" sz="1600" dirty="0" err="1"/>
              <a:t>demographic</a:t>
            </a:r>
            <a:r>
              <a:rPr lang="pt-PT" sz="1600" dirty="0"/>
              <a:t> data.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r>
              <a:rPr lang="pt-PT" sz="1600" b="1" dirty="0"/>
              <a:t>Future </a:t>
            </a:r>
            <a:r>
              <a:rPr lang="pt-PT" sz="1600" b="1" dirty="0" err="1"/>
              <a:t>Direction</a:t>
            </a:r>
            <a:endParaRPr lang="pt-PT" sz="16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pt-PT" sz="1600" dirty="0" err="1"/>
              <a:t>Integrate</a:t>
            </a:r>
            <a:r>
              <a:rPr lang="pt-PT" sz="1600" dirty="0"/>
              <a:t> </a:t>
            </a:r>
            <a:r>
              <a:rPr lang="pt-PT" sz="1600" dirty="0" err="1"/>
              <a:t>APIs</a:t>
            </a:r>
            <a:r>
              <a:rPr lang="pt-PT" sz="1600" dirty="0"/>
              <a:t> to </a:t>
            </a:r>
            <a:r>
              <a:rPr lang="pt-PT" sz="1600" dirty="0" err="1"/>
              <a:t>automatically</a:t>
            </a:r>
            <a:r>
              <a:rPr lang="pt-PT" sz="1600" dirty="0"/>
              <a:t> </a:t>
            </a:r>
            <a:r>
              <a:rPr lang="pt-PT" sz="1600" dirty="0" err="1"/>
              <a:t>extract</a:t>
            </a:r>
            <a:r>
              <a:rPr lang="pt-PT" sz="1600" dirty="0"/>
              <a:t> </a:t>
            </a:r>
            <a:r>
              <a:rPr lang="pt-PT" sz="1600" dirty="0" err="1"/>
              <a:t>demographic</a:t>
            </a:r>
            <a:r>
              <a:rPr lang="pt-PT" sz="1600" dirty="0"/>
              <a:t> data </a:t>
            </a:r>
            <a:r>
              <a:rPr lang="pt-PT" sz="1600" dirty="0" err="1"/>
              <a:t>based</a:t>
            </a:r>
            <a:r>
              <a:rPr lang="pt-PT" sz="1600" dirty="0"/>
              <a:t> </a:t>
            </a:r>
            <a:r>
              <a:rPr lang="pt-PT" sz="1600" dirty="0" err="1"/>
              <a:t>on</a:t>
            </a:r>
            <a:r>
              <a:rPr lang="pt-PT" sz="1600" dirty="0"/>
              <a:t> </a:t>
            </a:r>
            <a:r>
              <a:rPr lang="pt-PT" sz="1600" dirty="0" err="1"/>
              <a:t>location</a:t>
            </a:r>
            <a:r>
              <a:rPr lang="pt-PT" sz="1600" dirty="0"/>
              <a:t>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5463B07-8EFF-CDDC-700B-412AB39E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Population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&amp;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Demographics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63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72BF4-762B-B76F-0926-0F1B4807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5F9105A-DAC9-9731-AB95-D871993B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pPr lvl="2"/>
            <a:endParaRPr lang="pt-PT" dirty="0"/>
          </a:p>
          <a:p>
            <a:pPr lvl="2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D049F3-5D7B-5EED-1FA4-00B1C451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09" t="7437"/>
          <a:stretch/>
        </p:blipFill>
        <p:spPr>
          <a:xfrm>
            <a:off x="1874992" y="1741155"/>
            <a:ext cx="8442015" cy="288691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47183DC-AD3B-D38E-23C0-92973981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Enrichment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Population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&amp;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Demographics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8D7C20F-3702-8CD5-9DCB-7C5B6BDE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97" y="4862095"/>
            <a:ext cx="5238603" cy="10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D4F5E-DB6A-09FA-ECDA-70CA4577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PREPROCESS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465C9EE-2597-53B9-AA6C-4ED2607C5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Grouping</a:t>
            </a:r>
            <a:r>
              <a:rPr lang="pt-PT" dirty="0"/>
              <a:t> </a:t>
            </a:r>
            <a:r>
              <a:rPr lang="pt-PT" dirty="0" err="1"/>
              <a:t>Amenities</a:t>
            </a:r>
            <a:endParaRPr lang="pt-PT" dirty="0"/>
          </a:p>
          <a:p>
            <a:r>
              <a:rPr lang="pt-PT" dirty="0" err="1"/>
              <a:t>Weekday</a:t>
            </a:r>
            <a:r>
              <a:rPr lang="pt-PT" dirty="0"/>
              <a:t> </a:t>
            </a:r>
            <a:r>
              <a:rPr lang="pt-PT" dirty="0" err="1"/>
              <a:t>names</a:t>
            </a:r>
            <a:r>
              <a:rPr lang="pt-PT" dirty="0"/>
              <a:t> to </a:t>
            </a:r>
            <a:r>
              <a:rPr lang="pt-PT" dirty="0" err="1"/>
              <a:t>int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639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05C9-183E-E7EF-0219-392CB7D4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BD52CF4-75D0-30F9-EB97-D11CA6AB1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sz="1400" dirty="0" err="1"/>
              <a:t>Simplify</a:t>
            </a:r>
            <a:r>
              <a:rPr lang="pt-PT" sz="1400" dirty="0"/>
              <a:t> </a:t>
            </a:r>
            <a:r>
              <a:rPr lang="pt-PT" sz="1400" dirty="0" err="1"/>
              <a:t>amenity</a:t>
            </a:r>
            <a:r>
              <a:rPr lang="pt-PT" sz="1400" dirty="0"/>
              <a:t> data </a:t>
            </a:r>
            <a:r>
              <a:rPr lang="pt-PT" sz="1400" dirty="0" err="1"/>
              <a:t>by</a:t>
            </a:r>
            <a:r>
              <a:rPr lang="pt-PT" sz="1400" dirty="0"/>
              <a:t> </a:t>
            </a:r>
            <a:r>
              <a:rPr lang="pt-PT" sz="1400" dirty="0" err="1"/>
              <a:t>grouping</a:t>
            </a:r>
            <a:r>
              <a:rPr lang="pt-PT" sz="1400" dirty="0"/>
              <a:t> </a:t>
            </a:r>
            <a:r>
              <a:rPr lang="pt-PT" sz="1400" dirty="0" err="1"/>
              <a:t>specific</a:t>
            </a:r>
            <a:r>
              <a:rPr lang="pt-PT" sz="1400" dirty="0"/>
              <a:t> </a:t>
            </a:r>
            <a:r>
              <a:rPr lang="pt-PT" sz="1400" dirty="0" err="1"/>
              <a:t>locations</a:t>
            </a:r>
            <a:r>
              <a:rPr lang="pt-PT" sz="1400" dirty="0"/>
              <a:t> </a:t>
            </a:r>
            <a:r>
              <a:rPr lang="pt-PT" sz="1400" dirty="0" err="1"/>
              <a:t>into</a:t>
            </a:r>
            <a:r>
              <a:rPr lang="pt-PT" sz="1400" dirty="0"/>
              <a:t> </a:t>
            </a:r>
            <a:r>
              <a:rPr lang="pt-PT" sz="1400" dirty="0" err="1"/>
              <a:t>broader</a:t>
            </a:r>
            <a:r>
              <a:rPr lang="pt-PT" sz="1400" dirty="0"/>
              <a:t>, </a:t>
            </a:r>
            <a:r>
              <a:rPr lang="pt-PT" sz="1400" dirty="0" err="1"/>
              <a:t>meaningful</a:t>
            </a:r>
            <a:r>
              <a:rPr lang="pt-PT" sz="1400" dirty="0"/>
              <a:t> </a:t>
            </a:r>
            <a:r>
              <a:rPr lang="pt-PT" sz="1400" dirty="0" err="1"/>
              <a:t>categories</a:t>
            </a:r>
            <a:r>
              <a:rPr lang="pt-PT" sz="1400" dirty="0"/>
              <a:t>.</a:t>
            </a:r>
          </a:p>
          <a:p>
            <a:pPr marL="0" indent="0">
              <a:buNone/>
            </a:pPr>
            <a:r>
              <a:rPr lang="pt-PT" sz="1400" b="1" dirty="0" err="1"/>
              <a:t>Broader</a:t>
            </a:r>
            <a:r>
              <a:rPr lang="pt-PT" sz="1400" b="1" dirty="0"/>
              <a:t> </a:t>
            </a:r>
            <a:r>
              <a:rPr lang="pt-PT" sz="1400" b="1" dirty="0" err="1"/>
              <a:t>Categories</a:t>
            </a:r>
            <a:r>
              <a:rPr lang="pt-PT" sz="14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b="1" dirty="0"/>
              <a:t>Food &amp; </a:t>
            </a:r>
            <a:r>
              <a:rPr lang="pt-PT" sz="1400" b="1" dirty="0" err="1"/>
              <a:t>Beverage</a:t>
            </a:r>
            <a:r>
              <a:rPr lang="pt-PT" sz="1400" dirty="0"/>
              <a:t>: fast food, </a:t>
            </a:r>
            <a:r>
              <a:rPr lang="pt-PT" sz="1400" dirty="0" err="1"/>
              <a:t>cafes</a:t>
            </a:r>
            <a:r>
              <a:rPr lang="pt-PT" sz="1400" dirty="0"/>
              <a:t>, </a:t>
            </a:r>
            <a:r>
              <a:rPr lang="pt-PT" sz="1400" dirty="0" err="1"/>
              <a:t>restaurants</a:t>
            </a:r>
            <a:r>
              <a:rPr lang="pt-PT" sz="1400" dirty="0"/>
              <a:t>, </a:t>
            </a:r>
            <a:r>
              <a:rPr lang="pt-PT" sz="1400" dirty="0" err="1"/>
              <a:t>bars</a:t>
            </a:r>
            <a:r>
              <a:rPr lang="pt-PT" sz="1400" dirty="0"/>
              <a:t>, pubs, </a:t>
            </a:r>
            <a:r>
              <a:rPr lang="pt-PT" sz="1400" dirty="0" err="1"/>
              <a:t>bakeries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b="1" dirty="0" err="1"/>
              <a:t>Retail</a:t>
            </a:r>
            <a:r>
              <a:rPr lang="pt-PT" sz="1400" b="1" dirty="0"/>
              <a:t> &amp; </a:t>
            </a:r>
            <a:r>
              <a:rPr lang="pt-PT" sz="1400" b="1" dirty="0" err="1"/>
              <a:t>Convenience</a:t>
            </a:r>
            <a:r>
              <a:rPr lang="pt-PT" sz="1400" dirty="0"/>
              <a:t>: </a:t>
            </a:r>
            <a:r>
              <a:rPr lang="pt-PT" sz="1400" dirty="0" err="1"/>
              <a:t>supermarkets</a:t>
            </a:r>
            <a:r>
              <a:rPr lang="pt-PT" sz="1400" dirty="0"/>
              <a:t>, </a:t>
            </a:r>
            <a:r>
              <a:rPr lang="pt-PT" sz="1400" dirty="0" err="1"/>
              <a:t>convenience</a:t>
            </a:r>
            <a:r>
              <a:rPr lang="pt-PT" sz="1400" dirty="0"/>
              <a:t> </a:t>
            </a:r>
            <a:r>
              <a:rPr lang="pt-PT" sz="1400" dirty="0" err="1"/>
              <a:t>stores</a:t>
            </a:r>
            <a:endParaRPr lang="pt-PT" sz="1400" dirty="0"/>
          </a:p>
          <a:p>
            <a:pPr>
              <a:buFont typeface="Wingdings" pitchFamily="2" charset="2"/>
              <a:buChar char="q"/>
            </a:pPr>
            <a:r>
              <a:rPr lang="pt-PT" sz="1400" b="1" dirty="0" err="1"/>
              <a:t>Competitors</a:t>
            </a:r>
            <a:r>
              <a:rPr lang="pt-PT" sz="1400" dirty="0"/>
              <a:t>: </a:t>
            </a:r>
            <a:r>
              <a:rPr lang="pt-PT" sz="1400" dirty="0" err="1"/>
              <a:t>other</a:t>
            </a:r>
            <a:r>
              <a:rPr lang="pt-PT" sz="1400" dirty="0"/>
              <a:t> </a:t>
            </a:r>
            <a:r>
              <a:rPr lang="pt-PT" sz="1400" dirty="0" err="1"/>
              <a:t>charging</a:t>
            </a:r>
            <a:r>
              <a:rPr lang="pt-PT" sz="1400" dirty="0"/>
              <a:t> stations</a:t>
            </a:r>
          </a:p>
          <a:p>
            <a:pPr>
              <a:buFont typeface="Wingdings" pitchFamily="2" charset="2"/>
              <a:buChar char="q"/>
            </a:pPr>
            <a:r>
              <a:rPr lang="pt-PT" sz="1400" b="1" dirty="0" err="1"/>
              <a:t>Entertainment</a:t>
            </a:r>
            <a:r>
              <a:rPr lang="pt-PT" sz="1400" dirty="0"/>
              <a:t>: </a:t>
            </a:r>
            <a:r>
              <a:rPr lang="pt-PT" sz="1400" dirty="0" err="1"/>
              <a:t>parks</a:t>
            </a:r>
            <a:r>
              <a:rPr lang="pt-PT" sz="1400" dirty="0"/>
              <a:t>, sports </a:t>
            </a:r>
            <a:r>
              <a:rPr lang="pt-PT" sz="1400" dirty="0" err="1"/>
              <a:t>centers</a:t>
            </a:r>
            <a:r>
              <a:rPr lang="pt-PT" sz="1400" dirty="0"/>
              <a:t>, </a:t>
            </a:r>
            <a:r>
              <a:rPr lang="pt-PT" sz="1400" dirty="0" err="1"/>
              <a:t>museums</a:t>
            </a:r>
            <a:r>
              <a:rPr lang="pt-PT" sz="1400" dirty="0"/>
              <a:t>, cinemas, zoos</a:t>
            </a:r>
          </a:p>
          <a:p>
            <a:pPr>
              <a:buFont typeface="Wingdings" pitchFamily="2" charset="2"/>
              <a:buChar char="q"/>
            </a:pPr>
            <a:r>
              <a:rPr lang="pt-PT" sz="1400" b="1" dirty="0" err="1"/>
              <a:t>Health</a:t>
            </a:r>
            <a:r>
              <a:rPr lang="pt-PT" sz="1400" b="1" dirty="0"/>
              <a:t> &amp; </a:t>
            </a:r>
            <a:r>
              <a:rPr lang="pt-PT" sz="1400" b="1" dirty="0" err="1"/>
              <a:t>Services</a:t>
            </a:r>
            <a:r>
              <a:rPr lang="pt-PT" sz="1400" dirty="0"/>
              <a:t>: </a:t>
            </a:r>
            <a:r>
              <a:rPr lang="pt-PT" sz="1400" dirty="0" err="1"/>
              <a:t>hospitals</a:t>
            </a:r>
            <a:r>
              <a:rPr lang="pt-PT" sz="1400" dirty="0"/>
              <a:t>, </a:t>
            </a:r>
            <a:r>
              <a:rPr lang="pt-PT" sz="1400" dirty="0" err="1"/>
              <a:t>hotels</a:t>
            </a:r>
            <a:r>
              <a:rPr lang="pt-PT" sz="1400" dirty="0"/>
              <a:t>, </a:t>
            </a:r>
            <a:r>
              <a:rPr lang="pt-PT" sz="1400" dirty="0" err="1"/>
              <a:t>libraries</a:t>
            </a:r>
            <a:r>
              <a:rPr lang="pt-PT" sz="1400" dirty="0"/>
              <a:t>, parking </a:t>
            </a:r>
            <a:r>
              <a:rPr lang="pt-PT" sz="1400" dirty="0" err="1"/>
              <a:t>facilities</a:t>
            </a:r>
            <a:r>
              <a:rPr lang="pt-PT" sz="1400" dirty="0"/>
              <a:t>, </a:t>
            </a:r>
            <a:r>
              <a:rPr lang="pt-PT" sz="1400" dirty="0" err="1"/>
              <a:t>public</a:t>
            </a:r>
            <a:r>
              <a:rPr lang="pt-PT" sz="1400" dirty="0"/>
              <a:t> </a:t>
            </a:r>
            <a:r>
              <a:rPr lang="pt-PT" sz="1400" dirty="0" err="1"/>
              <a:t>toilets</a:t>
            </a:r>
            <a:endParaRPr lang="pt-PT" sz="1400" dirty="0"/>
          </a:p>
          <a:p>
            <a:pPr marL="0" indent="0">
              <a:buNone/>
            </a:pPr>
            <a:endParaRPr lang="pt-PT" sz="1400" b="1" dirty="0"/>
          </a:p>
          <a:p>
            <a:pPr marL="0" indent="0">
              <a:buNone/>
            </a:pPr>
            <a:r>
              <a:rPr lang="pt-PT" sz="1400" b="1" dirty="0" err="1"/>
              <a:t>Implementation</a:t>
            </a:r>
            <a:r>
              <a:rPr lang="pt-PT" sz="14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Summing</a:t>
            </a:r>
            <a:r>
              <a:rPr lang="pt-PT" sz="1400" dirty="0"/>
              <a:t> individual </a:t>
            </a:r>
            <a:r>
              <a:rPr lang="pt-PT" sz="1400" dirty="0" err="1"/>
              <a:t>columns</a:t>
            </a:r>
            <a:r>
              <a:rPr lang="pt-PT" sz="1400" dirty="0"/>
              <a:t> </a:t>
            </a:r>
            <a:r>
              <a:rPr lang="pt-PT" sz="1400" dirty="0" err="1"/>
              <a:t>within</a:t>
            </a:r>
            <a:r>
              <a:rPr lang="pt-PT" sz="1400" dirty="0"/>
              <a:t> </a:t>
            </a:r>
            <a:r>
              <a:rPr lang="pt-PT" sz="1400" dirty="0" err="1"/>
              <a:t>each</a:t>
            </a:r>
            <a:r>
              <a:rPr lang="pt-PT" sz="1400" dirty="0"/>
              <a:t> </a:t>
            </a:r>
            <a:r>
              <a:rPr lang="pt-PT" sz="1400" dirty="0" err="1"/>
              <a:t>group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a single </a:t>
            </a:r>
            <a:r>
              <a:rPr lang="pt-PT" sz="1400" dirty="0" err="1"/>
              <a:t>category</a:t>
            </a:r>
            <a:r>
              <a:rPr lang="pt-PT" sz="1400" dirty="0"/>
              <a:t> </a:t>
            </a:r>
            <a:r>
              <a:rPr lang="pt-PT" sz="1400" dirty="0" err="1"/>
              <a:t>feature</a:t>
            </a:r>
            <a:r>
              <a:rPr lang="pt-PT" sz="1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Dropping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original </a:t>
            </a:r>
            <a:r>
              <a:rPr lang="pt-PT" sz="1400" dirty="0" err="1"/>
              <a:t>amenity</a:t>
            </a:r>
            <a:r>
              <a:rPr lang="pt-PT" sz="1400" dirty="0"/>
              <a:t> </a:t>
            </a:r>
            <a:r>
              <a:rPr lang="pt-PT" sz="1400" dirty="0" err="1"/>
              <a:t>columns</a:t>
            </a:r>
            <a:r>
              <a:rPr lang="pt-PT" sz="1400" dirty="0"/>
              <a:t> to </a:t>
            </a:r>
            <a:r>
              <a:rPr lang="pt-PT" sz="1400" dirty="0" err="1"/>
              <a:t>simplify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dataset</a:t>
            </a:r>
            <a:r>
              <a:rPr lang="pt-PT" sz="1400" dirty="0"/>
              <a:t>.</a:t>
            </a:r>
          </a:p>
          <a:p>
            <a:endParaRPr lang="pt-PT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A0B969D-CE22-6D30-386E-6B1816A4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Data </a:t>
            </a:r>
            <a:r>
              <a:rPr lang="pt-PT" dirty="0" err="1"/>
              <a:t>Preprocess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Amenities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Grouping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EE5BBA1C-2BE2-9425-6AEB-E7C14D0740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14699"/>
            <a:ext cx="5181600" cy="21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6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74F6E-50FB-B02A-B339-C73D16D2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ADF9A28-9E8F-8D50-3EE3-32C4E9C93A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dirty="0" err="1"/>
              <a:t>Convert</a:t>
            </a:r>
            <a:r>
              <a:rPr lang="pt-PT" sz="1400" dirty="0"/>
              <a:t> </a:t>
            </a:r>
            <a:r>
              <a:rPr lang="pt-PT" sz="1400" dirty="0" err="1"/>
              <a:t>weekday</a:t>
            </a:r>
            <a:r>
              <a:rPr lang="pt-PT" sz="1400" dirty="0"/>
              <a:t> </a:t>
            </a:r>
            <a:r>
              <a:rPr lang="pt-PT" sz="1400" dirty="0" err="1"/>
              <a:t>names</a:t>
            </a:r>
            <a:r>
              <a:rPr lang="pt-PT" sz="1400" dirty="0"/>
              <a:t> (e.g., "</a:t>
            </a:r>
            <a:r>
              <a:rPr lang="pt-PT" sz="1400" dirty="0" err="1"/>
              <a:t>Monday</a:t>
            </a:r>
            <a:r>
              <a:rPr lang="pt-PT" sz="1400" dirty="0"/>
              <a:t>") to </a:t>
            </a:r>
            <a:r>
              <a:rPr lang="pt-PT" sz="1400" dirty="0" err="1"/>
              <a:t>integers</a:t>
            </a:r>
            <a:r>
              <a:rPr lang="pt-PT" sz="1400" dirty="0"/>
              <a:t> for </a:t>
            </a:r>
            <a:r>
              <a:rPr lang="pt-PT" sz="1400" dirty="0" err="1"/>
              <a:t>easier</a:t>
            </a:r>
            <a:r>
              <a:rPr lang="pt-PT" sz="1400" dirty="0"/>
              <a:t> data handling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analysis</a:t>
            </a:r>
            <a:r>
              <a:rPr lang="pt-PT" sz="1400" dirty="0"/>
              <a:t>.</a:t>
            </a:r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b="1" dirty="0" err="1"/>
              <a:t>Mapping</a:t>
            </a:r>
            <a:r>
              <a:rPr lang="pt-PT" sz="14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b="1" dirty="0"/>
              <a:t>0</a:t>
            </a:r>
            <a:r>
              <a:rPr lang="pt-PT" sz="1400" dirty="0"/>
              <a:t> = </a:t>
            </a:r>
            <a:r>
              <a:rPr lang="pt-PT" sz="1400" dirty="0" err="1"/>
              <a:t>Monday</a:t>
            </a:r>
            <a:r>
              <a:rPr lang="pt-PT" sz="1400" dirty="0"/>
              <a:t>, </a:t>
            </a:r>
            <a:r>
              <a:rPr lang="pt-PT" sz="1400" b="1" dirty="0"/>
              <a:t>1</a:t>
            </a:r>
            <a:r>
              <a:rPr lang="pt-PT" sz="1400" dirty="0"/>
              <a:t> = </a:t>
            </a:r>
            <a:r>
              <a:rPr lang="pt-PT" sz="1400" dirty="0" err="1"/>
              <a:t>Tuesday</a:t>
            </a:r>
            <a:r>
              <a:rPr lang="pt-PT" sz="1400" dirty="0"/>
              <a:t>, ..., </a:t>
            </a:r>
            <a:r>
              <a:rPr lang="pt-PT" sz="1400" b="1" dirty="0"/>
              <a:t>6</a:t>
            </a:r>
            <a:r>
              <a:rPr lang="pt-PT" sz="1400" dirty="0"/>
              <a:t> = </a:t>
            </a:r>
            <a:r>
              <a:rPr lang="pt-PT" sz="1400" dirty="0" err="1"/>
              <a:t>Sunday</a:t>
            </a:r>
            <a:endParaRPr lang="pt-PT" sz="1400" dirty="0"/>
          </a:p>
          <a:p>
            <a:pPr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0" indent="0">
              <a:buNone/>
            </a:pPr>
            <a:r>
              <a:rPr lang="pt-PT" sz="1400" b="1" dirty="0" err="1"/>
              <a:t>Implementation</a:t>
            </a:r>
            <a:r>
              <a:rPr lang="pt-PT" sz="14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A </a:t>
            </a:r>
            <a:r>
              <a:rPr lang="pt-PT" sz="1400" dirty="0" err="1"/>
              <a:t>function</a:t>
            </a:r>
            <a:r>
              <a:rPr lang="pt-PT" sz="1400" dirty="0"/>
              <a:t> </a:t>
            </a:r>
            <a:r>
              <a:rPr lang="pt-PT" sz="1400" dirty="0" err="1"/>
              <a:t>weekday_to_int</a:t>
            </a:r>
            <a:r>
              <a:rPr lang="pt-PT" sz="1400" dirty="0"/>
              <a:t> </a:t>
            </a:r>
            <a:r>
              <a:rPr lang="pt-PT" sz="1400" dirty="0" err="1"/>
              <a:t>checks</a:t>
            </a:r>
            <a:r>
              <a:rPr lang="pt-PT" sz="1400" dirty="0"/>
              <a:t> </a:t>
            </a:r>
            <a:r>
              <a:rPr lang="pt-PT" sz="1400" dirty="0" err="1"/>
              <a:t>if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input matches a </a:t>
            </a:r>
            <a:r>
              <a:rPr lang="pt-PT" sz="1400" dirty="0" err="1"/>
              <a:t>weekday</a:t>
            </a:r>
            <a:r>
              <a:rPr lang="pt-PT" sz="1400" dirty="0"/>
              <a:t> </a:t>
            </a:r>
            <a:r>
              <a:rPr lang="pt-PT" sz="1400" dirty="0" err="1"/>
              <a:t>name</a:t>
            </a:r>
            <a:r>
              <a:rPr lang="pt-PT" sz="14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 err="1"/>
              <a:t>Returns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corresponding</a:t>
            </a:r>
            <a:r>
              <a:rPr lang="pt-PT" sz="1400" dirty="0"/>
              <a:t> </a:t>
            </a:r>
            <a:r>
              <a:rPr lang="pt-PT" sz="1400" dirty="0" err="1"/>
              <a:t>integer</a:t>
            </a:r>
            <a:r>
              <a:rPr lang="pt-PT" sz="1400" dirty="0"/>
              <a:t> </a:t>
            </a:r>
            <a:r>
              <a:rPr lang="pt-PT" sz="1400" dirty="0" err="1"/>
              <a:t>if</a:t>
            </a:r>
            <a:r>
              <a:rPr lang="pt-PT" sz="1400" dirty="0"/>
              <a:t> </a:t>
            </a:r>
            <a:r>
              <a:rPr lang="pt-PT" sz="1400" dirty="0" err="1"/>
              <a:t>valid</a:t>
            </a:r>
            <a:r>
              <a:rPr lang="pt-PT" sz="1400" dirty="0"/>
              <a:t>, </a:t>
            </a:r>
            <a:r>
              <a:rPr lang="pt-PT" sz="1400" dirty="0" err="1"/>
              <a:t>otherwise</a:t>
            </a:r>
            <a:r>
              <a:rPr lang="pt-PT" sz="1400" dirty="0"/>
              <a:t> </a:t>
            </a:r>
            <a:r>
              <a:rPr lang="pt-PT" sz="1400" dirty="0" err="1"/>
              <a:t>returns</a:t>
            </a:r>
            <a:r>
              <a:rPr lang="pt-PT" sz="1400" dirty="0"/>
              <a:t> </a:t>
            </a:r>
            <a:r>
              <a:rPr lang="pt-PT" sz="1400" dirty="0" err="1"/>
              <a:t>None</a:t>
            </a:r>
            <a:r>
              <a:rPr lang="pt-PT" sz="1400" dirty="0"/>
              <a:t>.</a:t>
            </a:r>
          </a:p>
          <a:p>
            <a:endParaRPr lang="pt-PT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0090F33-B140-361E-7A28-A194B3B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Data </a:t>
            </a:r>
            <a:r>
              <a:rPr lang="pt-PT" dirty="0" err="1"/>
              <a:t>Preprocess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Weekday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names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to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Int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FB1993FA-092A-D218-08E5-7816CA3C42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57448"/>
            <a:ext cx="5181600" cy="32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3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CF7BF-7CD3-0057-A928-D0DCE540F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B3AF9-2F41-CD6A-2A83-2042DCD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FEATURE ENGINEERING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B8A5E9E-CB48-B8B4-C0BA-FD3EFD1EE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Hourly</a:t>
            </a:r>
            <a:r>
              <a:rPr lang="pt-PT" dirty="0"/>
              <a:t> </a:t>
            </a:r>
            <a:r>
              <a:rPr lang="pt-PT" dirty="0" err="1"/>
              <a:t>Categorization</a:t>
            </a:r>
            <a:r>
              <a:rPr lang="pt-PT" dirty="0"/>
              <a:t> </a:t>
            </a:r>
          </a:p>
          <a:p>
            <a:r>
              <a:rPr lang="pt-PT" dirty="0" err="1"/>
              <a:t>Weekday</a:t>
            </a:r>
            <a:r>
              <a:rPr lang="pt-PT" dirty="0"/>
              <a:t> </a:t>
            </a:r>
            <a:r>
              <a:rPr lang="pt-PT" dirty="0" err="1"/>
              <a:t>Grouping</a:t>
            </a:r>
            <a:endParaRPr lang="pt-PT" dirty="0"/>
          </a:p>
          <a:p>
            <a:r>
              <a:rPr lang="pt-PT" dirty="0" err="1"/>
              <a:t>Encoding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409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52841E-8986-E36D-F46E-809ED8BD8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1600" dirty="0" err="1"/>
              <a:t>Group</a:t>
            </a:r>
            <a:r>
              <a:rPr lang="pt-PT" sz="1600" dirty="0"/>
              <a:t> </a:t>
            </a:r>
            <a:r>
              <a:rPr lang="pt-PT" sz="1600" dirty="0" err="1"/>
              <a:t>hours</a:t>
            </a:r>
            <a:r>
              <a:rPr lang="pt-PT" sz="1600" dirty="0"/>
              <a:t> </a:t>
            </a:r>
            <a:r>
              <a:rPr lang="pt-PT" sz="1600" dirty="0" err="1"/>
              <a:t>into</a:t>
            </a:r>
            <a:r>
              <a:rPr lang="pt-PT" sz="1600" dirty="0"/>
              <a:t> time </a:t>
            </a:r>
            <a:r>
              <a:rPr lang="pt-PT" sz="1600" dirty="0" err="1"/>
              <a:t>slots</a:t>
            </a:r>
            <a:endParaRPr lang="pt-PT" sz="1600" dirty="0"/>
          </a:p>
          <a:p>
            <a:endParaRPr lang="pt-PT" sz="1600" dirty="0"/>
          </a:p>
          <a:p>
            <a:pPr marL="0" indent="0">
              <a:buNone/>
            </a:pPr>
            <a:r>
              <a:rPr lang="pt-PT" sz="1600" b="1" dirty="0"/>
              <a:t>Time </a:t>
            </a:r>
            <a:r>
              <a:rPr lang="pt-PT" sz="1600" b="1" dirty="0" err="1"/>
              <a:t>Slots</a:t>
            </a:r>
            <a:r>
              <a:rPr lang="pt-PT" sz="16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600" b="1" dirty="0" err="1"/>
              <a:t>Morning</a:t>
            </a:r>
            <a:r>
              <a:rPr lang="pt-PT" sz="1600" dirty="0"/>
              <a:t>: 6 AM - 10 AM</a:t>
            </a:r>
          </a:p>
          <a:p>
            <a:pPr>
              <a:buFont typeface="Wingdings" pitchFamily="2" charset="2"/>
              <a:buChar char="q"/>
            </a:pPr>
            <a:r>
              <a:rPr lang="pt-PT" sz="1600" b="1" dirty="0" err="1"/>
              <a:t>Midday</a:t>
            </a:r>
            <a:r>
              <a:rPr lang="pt-PT" sz="1600" dirty="0"/>
              <a:t>: 10 AM - 4 PM</a:t>
            </a:r>
          </a:p>
          <a:p>
            <a:pPr>
              <a:buFont typeface="Wingdings" pitchFamily="2" charset="2"/>
              <a:buChar char="q"/>
            </a:pPr>
            <a:r>
              <a:rPr lang="pt-PT" sz="1600" b="1" dirty="0" err="1"/>
              <a:t>Evening</a:t>
            </a:r>
            <a:r>
              <a:rPr lang="pt-PT" sz="1600" dirty="0"/>
              <a:t>: 4 PM - 8 PM</a:t>
            </a:r>
          </a:p>
          <a:p>
            <a:pPr>
              <a:buFont typeface="Wingdings" pitchFamily="2" charset="2"/>
              <a:buChar char="q"/>
            </a:pPr>
            <a:r>
              <a:rPr lang="pt-PT" sz="1600" b="1" dirty="0" err="1"/>
              <a:t>Night</a:t>
            </a:r>
            <a:r>
              <a:rPr lang="pt-PT" sz="1600" dirty="0"/>
              <a:t>: 8 PM - 6 AM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0" indent="0">
              <a:buNone/>
            </a:pPr>
            <a:r>
              <a:rPr lang="pt-PT" sz="1600" b="1" dirty="0" err="1"/>
              <a:t>Implementation</a:t>
            </a:r>
            <a:r>
              <a:rPr lang="pt-PT" sz="16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600" dirty="0"/>
              <a:t>A </a:t>
            </a:r>
            <a:r>
              <a:rPr lang="pt-PT" sz="1600" dirty="0" err="1"/>
              <a:t>function</a:t>
            </a:r>
            <a:r>
              <a:rPr lang="pt-PT" sz="1600" dirty="0"/>
              <a:t> </a:t>
            </a:r>
            <a:r>
              <a:rPr lang="pt-PT" sz="1600" dirty="0" err="1"/>
              <a:t>time_slot</a:t>
            </a:r>
            <a:r>
              <a:rPr lang="pt-PT" sz="1600" dirty="0"/>
              <a:t> categorizes </a:t>
            </a:r>
            <a:r>
              <a:rPr lang="pt-PT" sz="1600" dirty="0" err="1"/>
              <a:t>each</a:t>
            </a:r>
            <a:r>
              <a:rPr lang="pt-PT" sz="1600" dirty="0"/>
              <a:t> </a:t>
            </a:r>
            <a:r>
              <a:rPr lang="pt-PT" sz="1600" dirty="0" err="1"/>
              <a:t>hour</a:t>
            </a:r>
            <a:r>
              <a:rPr lang="pt-PT" sz="1600" dirty="0"/>
              <a:t> </a:t>
            </a:r>
            <a:r>
              <a:rPr lang="pt-PT" sz="1600" dirty="0" err="1"/>
              <a:t>into</a:t>
            </a:r>
            <a:r>
              <a:rPr lang="pt-PT" sz="1600" dirty="0"/>
              <a:t> a </a:t>
            </a:r>
            <a:r>
              <a:rPr lang="pt-PT" sz="1600" dirty="0" err="1"/>
              <a:t>slot</a:t>
            </a:r>
            <a:r>
              <a:rPr lang="pt-PT" sz="16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pt-PT" sz="1600" dirty="0" err="1"/>
              <a:t>One</a:t>
            </a:r>
            <a:r>
              <a:rPr lang="pt-PT" sz="1600" dirty="0"/>
              <a:t>-hot </a:t>
            </a:r>
            <a:r>
              <a:rPr lang="pt-PT" sz="1600" dirty="0" err="1"/>
              <a:t>encoding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applied</a:t>
            </a:r>
            <a:r>
              <a:rPr lang="pt-PT" sz="1600" dirty="0"/>
              <a:t> to </a:t>
            </a:r>
            <a:r>
              <a:rPr lang="pt-PT" sz="1600" dirty="0" err="1"/>
              <a:t>create</a:t>
            </a:r>
            <a:r>
              <a:rPr lang="pt-PT" sz="1600" dirty="0"/>
              <a:t> </a:t>
            </a:r>
            <a:r>
              <a:rPr lang="pt-PT" sz="1600" dirty="0" err="1"/>
              <a:t>separate</a:t>
            </a:r>
            <a:r>
              <a:rPr lang="pt-PT" sz="1600" dirty="0"/>
              <a:t> </a:t>
            </a:r>
            <a:r>
              <a:rPr lang="pt-PT" sz="1600" dirty="0" err="1"/>
              <a:t>columns</a:t>
            </a:r>
            <a:r>
              <a:rPr lang="pt-PT" sz="1600" dirty="0"/>
              <a:t> for </a:t>
            </a:r>
            <a:r>
              <a:rPr lang="pt-PT" sz="1600" dirty="0" err="1"/>
              <a:t>each</a:t>
            </a:r>
            <a:r>
              <a:rPr lang="pt-PT" sz="1600" dirty="0"/>
              <a:t> time </a:t>
            </a:r>
            <a:r>
              <a:rPr lang="pt-PT" sz="1600" dirty="0" err="1"/>
              <a:t>slot</a:t>
            </a:r>
            <a:r>
              <a:rPr lang="pt-PT" sz="1600" dirty="0"/>
              <a:t>.</a:t>
            </a:r>
          </a:p>
          <a:p>
            <a:pPr marL="0" indent="0">
              <a:buNone/>
            </a:pPr>
            <a:endParaRPr lang="pt-PT" sz="1600" dirty="0"/>
          </a:p>
          <a:p>
            <a:endParaRPr lang="pt-PT" sz="16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C0F5C6E-F6BE-C330-5549-550800976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2005"/>
            <a:ext cx="5181600" cy="291857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B7A6392-EA7D-2A3A-CE56-7A0E9234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Engineering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Hourly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Categorization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and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Encoding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416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A9AF-6974-939E-914D-FF1D09ED2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975713-5176-29D5-B27E-95EC0913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sz="1600" dirty="0"/>
          </a:p>
          <a:p>
            <a:pPr marL="0" indent="0">
              <a:buNone/>
            </a:pPr>
            <a:r>
              <a:rPr lang="pt-PT" sz="1600" dirty="0" err="1"/>
              <a:t>Group</a:t>
            </a:r>
            <a:r>
              <a:rPr lang="pt-PT" sz="1600" dirty="0"/>
              <a:t> </a:t>
            </a:r>
            <a:r>
              <a:rPr lang="pt-PT" sz="1600" dirty="0" err="1"/>
              <a:t>days</a:t>
            </a:r>
            <a:r>
              <a:rPr lang="pt-PT" sz="1600" dirty="0"/>
              <a:t> </a:t>
            </a:r>
            <a:r>
              <a:rPr lang="pt-PT" sz="1600" dirty="0" err="1"/>
              <a:t>into</a:t>
            </a:r>
            <a:r>
              <a:rPr lang="pt-PT" sz="1600" dirty="0"/>
              <a:t> </a:t>
            </a:r>
            <a:r>
              <a:rPr lang="pt-PT" sz="1600" b="1" dirty="0" err="1"/>
              <a:t>Workday</a:t>
            </a:r>
            <a:r>
              <a:rPr lang="pt-PT" sz="1600" dirty="0"/>
              <a:t> (Mon-</a:t>
            </a:r>
            <a:r>
              <a:rPr lang="pt-PT" sz="1600" dirty="0" err="1"/>
              <a:t>Fri</a:t>
            </a:r>
            <a:r>
              <a:rPr lang="pt-PT" sz="1600" dirty="0"/>
              <a:t>)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b="1" dirty="0"/>
              <a:t>Weekend </a:t>
            </a:r>
            <a:r>
              <a:rPr lang="pt-PT" sz="1600" dirty="0"/>
              <a:t>(</a:t>
            </a:r>
            <a:r>
              <a:rPr lang="pt-PT" sz="1600" dirty="0" err="1"/>
              <a:t>Sat-Sun</a:t>
            </a:r>
            <a:r>
              <a:rPr lang="pt-PT" sz="1600" dirty="0"/>
              <a:t>) </a:t>
            </a:r>
          </a:p>
          <a:p>
            <a:pPr marL="0" indent="0">
              <a:buNone/>
            </a:pPr>
            <a:endParaRPr lang="pt-PT" sz="1600" dirty="0"/>
          </a:p>
          <a:p>
            <a:pPr marL="0" indent="0">
              <a:buNone/>
            </a:pPr>
            <a:endParaRPr lang="pt-PT" sz="1600" dirty="0"/>
          </a:p>
          <a:p>
            <a:pPr marL="0" indent="0">
              <a:buNone/>
            </a:pPr>
            <a:r>
              <a:rPr lang="pt-PT" sz="1600" b="1" dirty="0" err="1"/>
              <a:t>Implementation</a:t>
            </a:r>
            <a:r>
              <a:rPr lang="pt-PT" sz="16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600" dirty="0"/>
              <a:t>A </a:t>
            </a:r>
            <a:r>
              <a:rPr lang="pt-PT" sz="1600" dirty="0" err="1"/>
              <a:t>function</a:t>
            </a:r>
            <a:r>
              <a:rPr lang="pt-PT" sz="1600" dirty="0"/>
              <a:t> </a:t>
            </a:r>
            <a:r>
              <a:rPr lang="pt-PT" sz="1600" dirty="0" err="1"/>
              <a:t>day_type</a:t>
            </a:r>
            <a:r>
              <a:rPr lang="pt-PT" sz="1600" dirty="0"/>
              <a:t> categorizes </a:t>
            </a:r>
            <a:r>
              <a:rPr lang="pt-PT" sz="1600" dirty="0" err="1"/>
              <a:t>each</a:t>
            </a:r>
            <a:r>
              <a:rPr lang="pt-PT" sz="1600" dirty="0"/>
              <a:t> </a:t>
            </a:r>
            <a:r>
              <a:rPr lang="pt-PT" sz="1600" dirty="0" err="1"/>
              <a:t>day</a:t>
            </a:r>
            <a:r>
              <a:rPr lang="pt-PT" sz="1600" dirty="0"/>
              <a:t> as </a:t>
            </a:r>
            <a:r>
              <a:rPr lang="pt-PT" sz="1600" dirty="0" err="1"/>
              <a:t>either</a:t>
            </a:r>
            <a:r>
              <a:rPr lang="pt-PT" sz="1600" dirty="0"/>
              <a:t> WORKDAY </a:t>
            </a:r>
            <a:r>
              <a:rPr lang="pt-PT" sz="1600" dirty="0" err="1"/>
              <a:t>or</a:t>
            </a:r>
            <a:r>
              <a:rPr lang="pt-PT" sz="1600" dirty="0"/>
              <a:t> WEEKEND.</a:t>
            </a:r>
          </a:p>
          <a:p>
            <a:pPr>
              <a:buFont typeface="Wingdings" pitchFamily="2" charset="2"/>
              <a:buChar char="q"/>
            </a:pP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function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applied</a:t>
            </a:r>
            <a:r>
              <a:rPr lang="pt-PT" sz="1600" dirty="0"/>
              <a:t> to </a:t>
            </a:r>
            <a:r>
              <a:rPr lang="pt-PT" sz="1600" dirty="0" err="1"/>
              <a:t>create</a:t>
            </a:r>
            <a:r>
              <a:rPr lang="pt-PT" sz="1600" dirty="0"/>
              <a:t> a </a:t>
            </a:r>
            <a:r>
              <a:rPr lang="pt-PT" sz="1600" dirty="0" err="1"/>
              <a:t>new</a:t>
            </a:r>
            <a:r>
              <a:rPr lang="pt-PT" sz="1600" dirty="0"/>
              <a:t> </a:t>
            </a:r>
            <a:r>
              <a:rPr lang="pt-PT" sz="1600" dirty="0" err="1"/>
              <a:t>column</a:t>
            </a:r>
            <a:r>
              <a:rPr lang="pt-PT" sz="1600" dirty="0"/>
              <a:t> DAY_TYPE.</a:t>
            </a:r>
          </a:p>
          <a:p>
            <a:pPr>
              <a:buFont typeface="Wingdings" pitchFamily="2" charset="2"/>
              <a:buChar char="q"/>
            </a:pPr>
            <a:r>
              <a:rPr lang="pt-PT" sz="1600" dirty="0" err="1"/>
              <a:t>One</a:t>
            </a:r>
            <a:r>
              <a:rPr lang="pt-PT" sz="1600" dirty="0"/>
              <a:t>-hot </a:t>
            </a:r>
            <a:r>
              <a:rPr lang="pt-PT" sz="1600" dirty="0" err="1"/>
              <a:t>encoding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used</a:t>
            </a:r>
            <a:r>
              <a:rPr lang="pt-PT" sz="1600" dirty="0"/>
              <a:t> to </a:t>
            </a:r>
            <a:r>
              <a:rPr lang="pt-PT" sz="1600" dirty="0" err="1"/>
              <a:t>split</a:t>
            </a:r>
            <a:r>
              <a:rPr lang="pt-PT" sz="1600" dirty="0"/>
              <a:t> DAY_TYPE </a:t>
            </a:r>
            <a:r>
              <a:rPr lang="pt-PT" sz="1600" dirty="0" err="1"/>
              <a:t>into</a:t>
            </a:r>
            <a:r>
              <a:rPr lang="pt-PT" sz="1600" dirty="0"/>
              <a:t> </a:t>
            </a:r>
            <a:r>
              <a:rPr lang="pt-PT" sz="1600" dirty="0" err="1"/>
              <a:t>separate</a:t>
            </a:r>
            <a:r>
              <a:rPr lang="pt-PT" sz="1600" dirty="0"/>
              <a:t> </a:t>
            </a:r>
            <a:r>
              <a:rPr lang="pt-PT" sz="1600" dirty="0" err="1"/>
              <a:t>columns</a:t>
            </a:r>
            <a:r>
              <a:rPr lang="pt-PT" sz="1600" dirty="0"/>
              <a:t>,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original </a:t>
            </a:r>
            <a:r>
              <a:rPr lang="pt-PT" sz="1600" dirty="0" err="1"/>
              <a:t>weekday</a:t>
            </a:r>
            <a:r>
              <a:rPr lang="pt-PT" sz="1600" dirty="0"/>
              <a:t> </a:t>
            </a:r>
            <a:r>
              <a:rPr lang="pt-PT" sz="1600" dirty="0" err="1"/>
              <a:t>column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removed</a:t>
            </a:r>
            <a:r>
              <a:rPr lang="pt-PT" sz="1600" dirty="0"/>
              <a:t>.</a:t>
            </a:r>
          </a:p>
          <a:p>
            <a:endParaRPr lang="pt-PT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F3DFE2D-6DBB-5F86-051E-347E8D8E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Engineering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Weekday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Grouping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and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Encoding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06B135F-B932-36B8-42BE-EF0E845A1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257314"/>
            <a:ext cx="5181600" cy="14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9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6A4E4-7BE0-EBEA-BF57-E4113C23B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2D724-2ABE-56C2-56FF-0C959420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Correlation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9E7CEEF-8A0F-A58F-A70A-CC15FA321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Correlation</a:t>
            </a:r>
            <a:r>
              <a:rPr lang="pt-PT" dirty="0"/>
              <a:t> </a:t>
            </a:r>
            <a:r>
              <a:rPr lang="pt-PT" dirty="0" err="1"/>
              <a:t>Matrix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145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04AD1-CADB-C121-E294-5DB6D9276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443074-ED4D-A0FF-AA5F-872975E44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pPr lvl="2"/>
            <a:endParaRPr lang="pt-PT" dirty="0"/>
          </a:p>
          <a:p>
            <a:pPr lvl="2"/>
            <a:endParaRPr lang="pt-PT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D198959-7BD7-E8A4-1A7F-8645514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Correlation</a:t>
            </a:r>
            <a:r>
              <a:rPr lang="pt-PT" dirty="0"/>
              <a:t> 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Correlation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Matrix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FE76B58-4299-33AB-31B6-C29D01CA2AD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2233F3-056F-283A-D2B5-10259964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28" y="681037"/>
            <a:ext cx="6870988" cy="5941410"/>
          </a:xfrm>
          <a:prstGeom prst="rect">
            <a:avLst/>
          </a:prstGeom>
        </p:spPr>
      </p:pic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44EF780-1167-49D5-3D0F-C516460546E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015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1400" dirty="0" err="1"/>
              <a:t>High</a:t>
            </a:r>
            <a:r>
              <a:rPr lang="pt-PT" sz="1400" dirty="0"/>
              <a:t> </a:t>
            </a:r>
            <a:r>
              <a:rPr lang="pt-PT" sz="1400" dirty="0" err="1"/>
              <a:t>correlation</a:t>
            </a:r>
            <a:r>
              <a:rPr lang="pt-PT" sz="1400" dirty="0"/>
              <a:t> </a:t>
            </a:r>
            <a:r>
              <a:rPr lang="pt-PT" sz="1400" dirty="0" err="1"/>
              <a:t>between</a:t>
            </a:r>
            <a:r>
              <a:rPr lang="pt-PT" sz="14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AVG_INCOME              X          NET_INCOME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CHARGING_CAPACITY      X     NR_OF_CONNECTORS</a:t>
            </a:r>
          </a:p>
          <a:p>
            <a:endParaRPr lang="pt-PT" sz="1400" dirty="0"/>
          </a:p>
          <a:p>
            <a:endParaRPr lang="pt-PT" sz="1400" dirty="0"/>
          </a:p>
          <a:p>
            <a:endParaRPr lang="pt-PT" sz="1400" dirty="0"/>
          </a:p>
          <a:p>
            <a:pPr marL="0" indent="0">
              <a:buNone/>
            </a:pPr>
            <a:r>
              <a:rPr lang="pt-PT" sz="1400" dirty="0"/>
              <a:t>DROP: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AVG_INCOME</a:t>
            </a:r>
          </a:p>
          <a:p>
            <a:pPr>
              <a:buFont typeface="Wingdings" pitchFamily="2" charset="2"/>
              <a:buChar char="q"/>
            </a:pPr>
            <a:r>
              <a:rPr lang="pt-PT" sz="1400" dirty="0"/>
              <a:t>NR_OF_CONNECTORS</a:t>
            </a:r>
          </a:p>
          <a:p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08791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617FB-6E64-6BB4-B99D-3494355A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636F5-2872-62B8-47F7-26145FDF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SOURCES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9461D0A-42CD-338A-78FF-C022DBC83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PAUA </a:t>
            </a:r>
            <a:r>
              <a:rPr lang="pt-PT" dirty="0" err="1"/>
              <a:t>Dataset</a:t>
            </a:r>
            <a:endParaRPr lang="pt-PT" dirty="0"/>
          </a:p>
          <a:p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Features</a:t>
            </a:r>
            <a:r>
              <a:rPr lang="pt-PT" dirty="0"/>
              <a:t> &amp; Target</a:t>
            </a:r>
          </a:p>
        </p:txBody>
      </p:sp>
    </p:spTree>
    <p:extLst>
      <p:ext uri="{BB962C8B-B14F-4D97-AF65-F5344CB8AC3E}">
        <p14:creationId xmlns:p14="http://schemas.microsoft.com/office/powerpoint/2010/main" val="416253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7374-217F-F7F0-32AD-E4EB8999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B8282-25E9-5482-C26A-BEFB2709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Final </a:t>
            </a:r>
            <a:r>
              <a:rPr lang="pt-PT" dirty="0" err="1"/>
              <a:t>Dataset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1385A99-BAED-7FF8-E215-E2B51543B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Enriched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preprocessed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529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A2FC9-3E6A-6B99-4D41-7C948AF6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Final </a:t>
            </a:r>
            <a:r>
              <a:rPr lang="pt-PT" dirty="0" err="1"/>
              <a:t>Dataset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3EC8F09-B47B-A05F-7725-DAFCAE253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50603"/>
            <a:ext cx="5181600" cy="2901381"/>
          </a:xfrm>
          <a:prstGeom prst="rect">
            <a:avLst/>
          </a:prstGeom>
        </p:spPr>
      </p:pic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BB5373CB-A93D-FBCF-61FA-DA2DC09D27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67337"/>
            <a:ext cx="5181600" cy="566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7D0B91-0E01-BB1F-C441-9776648EBE9C}"/>
              </a:ext>
            </a:extLst>
          </p:cNvPr>
          <p:cNvSpPr txBox="1"/>
          <p:nvPr/>
        </p:nvSpPr>
        <p:spPr>
          <a:xfrm>
            <a:off x="838200" y="2114026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  <a:highlight>
                  <a:srgbClr val="008080"/>
                </a:highlight>
              </a:rPr>
              <a:t>Features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A2B94B-751D-4E17-FCE0-CB5C747E7188}"/>
              </a:ext>
            </a:extLst>
          </p:cNvPr>
          <p:cNvSpPr txBox="1"/>
          <p:nvPr/>
        </p:nvSpPr>
        <p:spPr>
          <a:xfrm>
            <a:off x="6178492" y="2114026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highlight>
                  <a:srgbClr val="008080"/>
                </a:highlight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42222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841EB-4CD1-7AB9-4DCA-B0F4C903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AD506-D6D6-2444-F563-9789CC21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Model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F440033-68DE-CC57-F2A6-B9DE76952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PT" dirty="0" err="1"/>
              <a:t>Train-test</a:t>
            </a:r>
            <a:r>
              <a:rPr lang="pt-PT" dirty="0"/>
              <a:t> </a:t>
            </a:r>
            <a:r>
              <a:rPr lang="pt-PT" dirty="0" err="1"/>
              <a:t>split</a:t>
            </a:r>
            <a:endParaRPr lang="pt-PT" dirty="0"/>
          </a:p>
          <a:p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Labels</a:t>
            </a:r>
            <a:r>
              <a:rPr lang="pt-PT" dirty="0"/>
              <a:t> </a:t>
            </a:r>
            <a:r>
              <a:rPr lang="pt-PT" dirty="0" err="1"/>
              <a:t>split</a:t>
            </a:r>
            <a:endParaRPr lang="pt-PT" dirty="0"/>
          </a:p>
          <a:p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Scaling</a:t>
            </a:r>
            <a:endParaRPr lang="pt-PT" dirty="0"/>
          </a:p>
          <a:p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Selection</a:t>
            </a:r>
            <a:endParaRPr lang="pt-PT" dirty="0"/>
          </a:p>
          <a:p>
            <a:r>
              <a:rPr lang="pt-PT" dirty="0" err="1"/>
              <a:t>Grid</a:t>
            </a:r>
            <a:r>
              <a:rPr lang="pt-PT" dirty="0"/>
              <a:t> </a:t>
            </a:r>
            <a:r>
              <a:rPr lang="pt-PT" dirty="0" err="1"/>
              <a:t>Search</a:t>
            </a:r>
            <a:endParaRPr lang="pt-PT" dirty="0"/>
          </a:p>
          <a:p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Evaluate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580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098C1-BAAB-B3E2-72C1-AF83CD0E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291392-452D-B1F1-DD35-975A21FDA9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r>
              <a:rPr lang="pt-PT" sz="1400" dirty="0"/>
              <a:t>to </a:t>
            </a:r>
            <a:r>
              <a:rPr lang="pt-PT" sz="1400" dirty="0" err="1"/>
              <a:t>ensure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target </a:t>
            </a:r>
            <a:r>
              <a:rPr lang="pt-PT" sz="1400" dirty="0" err="1"/>
              <a:t>variable's</a:t>
            </a:r>
            <a:r>
              <a:rPr lang="pt-PT" sz="1400" dirty="0"/>
              <a:t> </a:t>
            </a:r>
            <a:r>
              <a:rPr lang="pt-PT" sz="1400" dirty="0" err="1"/>
              <a:t>distribution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consistent</a:t>
            </a:r>
            <a:r>
              <a:rPr lang="pt-PT" sz="1400" dirty="0"/>
              <a:t> </a:t>
            </a:r>
            <a:r>
              <a:rPr lang="pt-PT" sz="1400" dirty="0" err="1"/>
              <a:t>between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training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test</a:t>
            </a:r>
            <a:r>
              <a:rPr lang="pt-PT" sz="1400" dirty="0"/>
              <a:t> sets.</a:t>
            </a:r>
            <a:endParaRPr lang="pt-PT" sz="2000" dirty="0"/>
          </a:p>
          <a:p>
            <a:endParaRPr lang="pt-PT" sz="1400" dirty="0"/>
          </a:p>
          <a:p>
            <a:endParaRPr lang="pt-PT" sz="1400" dirty="0">
              <a:highlight>
                <a:srgbClr val="C0C0C0"/>
              </a:highlight>
            </a:endParaRPr>
          </a:p>
          <a:p>
            <a:endParaRPr lang="pt-PT" sz="1400" dirty="0">
              <a:highlight>
                <a:srgbClr val="C0C0C0"/>
              </a:highlight>
            </a:endParaRPr>
          </a:p>
          <a:p>
            <a:endParaRPr lang="pt-PT" sz="14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pt-PT" sz="1400" dirty="0"/>
              <a:t>use </a:t>
            </a:r>
            <a:r>
              <a:rPr lang="pt-PT" sz="1400" dirty="0" err="1">
                <a:highlight>
                  <a:srgbClr val="C0C0C0"/>
                </a:highlight>
              </a:rPr>
              <a:t>stratify</a:t>
            </a:r>
            <a:r>
              <a:rPr lang="pt-PT" sz="1400" dirty="0">
                <a:highlight>
                  <a:srgbClr val="C0C0C0"/>
                </a:highlight>
              </a:rPr>
              <a:t>= ['</a:t>
            </a:r>
            <a:r>
              <a:rPr lang="pt-PT" sz="1400" dirty="0" err="1">
                <a:highlight>
                  <a:srgbClr val="C0C0C0"/>
                </a:highlight>
              </a:rPr>
              <a:t>POP_DENSITY_bin</a:t>
            </a:r>
            <a:r>
              <a:rPr lang="pt-PT" sz="1400" dirty="0">
                <a:highlight>
                  <a:srgbClr val="C0C0C0"/>
                </a:highlight>
              </a:rPr>
              <a:t>’]</a:t>
            </a:r>
            <a:r>
              <a:rPr lang="pt-PT" sz="1400" dirty="0"/>
              <a:t>  to </a:t>
            </a:r>
            <a:r>
              <a:rPr lang="pt-PT" sz="1400" dirty="0" err="1"/>
              <a:t>ensure</a:t>
            </a:r>
            <a:r>
              <a:rPr lang="pt-PT" sz="1400" dirty="0"/>
              <a:t> </a:t>
            </a:r>
            <a:r>
              <a:rPr lang="pt-PT" sz="1400" dirty="0" err="1"/>
              <a:t>each</a:t>
            </a:r>
            <a:r>
              <a:rPr lang="pt-PT" sz="1400" dirty="0"/>
              <a:t> </a:t>
            </a:r>
            <a:r>
              <a:rPr lang="pt-PT" sz="1400" dirty="0" err="1"/>
              <a:t>split</a:t>
            </a:r>
            <a:r>
              <a:rPr lang="pt-PT" sz="1400" dirty="0"/>
              <a:t> </a:t>
            </a:r>
            <a:r>
              <a:rPr lang="pt-PT" sz="1400" dirty="0" err="1"/>
              <a:t>has</a:t>
            </a:r>
            <a:r>
              <a:rPr lang="pt-PT" sz="1400" dirty="0"/>
              <a:t> a similar </a:t>
            </a:r>
            <a:r>
              <a:rPr lang="pt-PT" sz="1400" dirty="0" err="1"/>
              <a:t>distribution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population</a:t>
            </a:r>
            <a:r>
              <a:rPr lang="pt-PT" sz="1400" dirty="0"/>
              <a:t> </a:t>
            </a:r>
            <a:r>
              <a:rPr lang="pt-PT" sz="1400" dirty="0" err="1"/>
              <a:t>density</a:t>
            </a:r>
            <a:r>
              <a:rPr lang="pt-PT" sz="1400" dirty="0"/>
              <a:t>, as </a:t>
            </a:r>
            <a:r>
              <a:rPr lang="pt-PT" sz="1400" dirty="0" err="1"/>
              <a:t>defined</a:t>
            </a:r>
            <a:r>
              <a:rPr lang="pt-PT" sz="1400" dirty="0"/>
              <a:t> </a:t>
            </a:r>
            <a:r>
              <a:rPr lang="pt-PT" sz="1400" dirty="0" err="1"/>
              <a:t>by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bins</a:t>
            </a:r>
            <a:r>
              <a:rPr lang="pt-PT" sz="1400" dirty="0"/>
              <a:t>.</a:t>
            </a:r>
          </a:p>
          <a:p>
            <a:pPr marL="0" indent="0">
              <a:buNone/>
            </a:pPr>
            <a:endParaRPr lang="pt-PT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C495FB-8073-96E3-C6B6-FBEB2BF3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Train-Test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split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96BAD2AE-91B1-D67A-E215-52006464F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5460"/>
            <a:ext cx="5181600" cy="3451667"/>
          </a:xfrm>
          <a:prstGeom prst="rect">
            <a:avLst/>
          </a:prstGeom>
        </p:spPr>
      </p:pic>
      <p:sp>
        <p:nvSpPr>
          <p:cNvPr id="9" name="Seta para Baixo 8">
            <a:extLst>
              <a:ext uri="{FF2B5EF4-FFF2-40B4-BE49-F238E27FC236}">
                <a16:creationId xmlns:a16="http://schemas.microsoft.com/office/drawing/2014/main" id="{BD5E613A-74E1-BEE5-15AF-77858CA181EF}"/>
              </a:ext>
            </a:extLst>
          </p:cNvPr>
          <p:cNvSpPr/>
          <p:nvPr/>
        </p:nvSpPr>
        <p:spPr>
          <a:xfrm>
            <a:off x="2885813" y="3093440"/>
            <a:ext cx="377505" cy="67111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603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58F8B-DF4C-D346-C0ED-CAC13CFD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C9A6E0B-322D-ECC2-AF08-4BCD2A28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Features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and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Label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split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616A4251-4864-2952-4C62-5EA10E05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800" y="2966244"/>
            <a:ext cx="8026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9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BEDF-5C2B-1144-0992-1871E34A0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C75F42-4D39-27E6-3425-0656E0BB1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24901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 err="1"/>
              <a:t>Fitting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Transforming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Trainin</a:t>
            </a:r>
            <a:r>
              <a:rPr lang="pt-PT" sz="1400" dirty="0"/>
              <a:t> set</a:t>
            </a:r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 err="1"/>
              <a:t>Transforming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Test</a:t>
            </a:r>
            <a:r>
              <a:rPr lang="pt-PT" sz="1400" dirty="0"/>
              <a:t> Set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88AF900-9DEC-5CB0-DFED-18493E8B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Feature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Scaling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9" name="Seta para Baixo 8">
            <a:extLst>
              <a:ext uri="{FF2B5EF4-FFF2-40B4-BE49-F238E27FC236}">
                <a16:creationId xmlns:a16="http://schemas.microsoft.com/office/drawing/2014/main" id="{CC2635BC-5161-0943-1465-2945D245CB0C}"/>
              </a:ext>
            </a:extLst>
          </p:cNvPr>
          <p:cNvSpPr/>
          <p:nvPr/>
        </p:nvSpPr>
        <p:spPr>
          <a:xfrm rot="16200000">
            <a:off x="4845693" y="2546409"/>
            <a:ext cx="216017" cy="19812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F58881A-7CF0-8029-BBC3-503EAC9BA8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94465"/>
            <a:ext cx="5181600" cy="2213658"/>
          </a:xfrm>
          <a:prstGeom prst="rect">
            <a:avLst/>
          </a:prstGeom>
        </p:spPr>
      </p:pic>
      <p:sp>
        <p:nvSpPr>
          <p:cNvPr id="6" name="Seta para Baixo 5">
            <a:extLst>
              <a:ext uri="{FF2B5EF4-FFF2-40B4-BE49-F238E27FC236}">
                <a16:creationId xmlns:a16="http://schemas.microsoft.com/office/drawing/2014/main" id="{73FD6F9B-EFBD-2E4B-2376-77FA3882A4B8}"/>
              </a:ext>
            </a:extLst>
          </p:cNvPr>
          <p:cNvSpPr/>
          <p:nvPr/>
        </p:nvSpPr>
        <p:spPr>
          <a:xfrm rot="16200000">
            <a:off x="4845693" y="3185370"/>
            <a:ext cx="216017" cy="19812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759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C3D0A-71A0-E1B3-23FD-998E73726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27938F-5108-057F-7498-9470E1508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08634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/>
              <a:t>Preliminar </a:t>
            </a:r>
            <a:r>
              <a:rPr lang="pt-PT" sz="1400" dirty="0" err="1"/>
              <a:t>Evaluation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multiple</a:t>
            </a:r>
            <a:r>
              <a:rPr lang="pt-PT" sz="1400" dirty="0"/>
              <a:t> </a:t>
            </a:r>
            <a:r>
              <a:rPr lang="pt-PT" sz="1400" dirty="0" err="1"/>
              <a:t>Regressors</a:t>
            </a: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/>
              <a:t>Cross </a:t>
            </a:r>
            <a:r>
              <a:rPr lang="pt-PT" sz="1400" dirty="0" err="1"/>
              <a:t>Validation</a:t>
            </a: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/>
              <a:t>Top 3 </a:t>
            </a:r>
            <a:r>
              <a:rPr lang="pt-PT" sz="1400" dirty="0" err="1"/>
              <a:t>Models</a:t>
            </a:r>
            <a:endParaRPr lang="pt-PT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BC95B50-D760-217A-6A55-FD70C381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Model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Selection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9" name="Seta para Baixo 8">
            <a:extLst>
              <a:ext uri="{FF2B5EF4-FFF2-40B4-BE49-F238E27FC236}">
                <a16:creationId xmlns:a16="http://schemas.microsoft.com/office/drawing/2014/main" id="{76F07237-3904-7508-DE0D-0A324D1DBFE9}"/>
              </a:ext>
            </a:extLst>
          </p:cNvPr>
          <p:cNvSpPr/>
          <p:nvPr/>
        </p:nvSpPr>
        <p:spPr>
          <a:xfrm rot="16200000">
            <a:off x="5175310" y="1631330"/>
            <a:ext cx="216017" cy="139746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eta para Baixo 5">
            <a:extLst>
              <a:ext uri="{FF2B5EF4-FFF2-40B4-BE49-F238E27FC236}">
                <a16:creationId xmlns:a16="http://schemas.microsoft.com/office/drawing/2014/main" id="{FD675D14-B72B-1467-59FC-251D75D563AA}"/>
              </a:ext>
            </a:extLst>
          </p:cNvPr>
          <p:cNvSpPr/>
          <p:nvPr/>
        </p:nvSpPr>
        <p:spPr>
          <a:xfrm rot="16200000">
            <a:off x="5175310" y="2870837"/>
            <a:ext cx="216017" cy="13974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0C421FD4-94B9-7EAB-AC32-7015CC41FE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65043"/>
            <a:ext cx="5181600" cy="28285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C4F7AB8-C6E9-4ECC-5ED3-C44CC622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58" y="4435055"/>
            <a:ext cx="4046290" cy="166272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A037DFD-2781-E979-DC0F-BBD832197F94}"/>
              </a:ext>
            </a:extLst>
          </p:cNvPr>
          <p:cNvSpPr/>
          <p:nvPr/>
        </p:nvSpPr>
        <p:spPr>
          <a:xfrm>
            <a:off x="6280558" y="4983061"/>
            <a:ext cx="3509394" cy="2013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468B5D-AA89-F7BE-05C4-00FA6DA031F1}"/>
              </a:ext>
            </a:extLst>
          </p:cNvPr>
          <p:cNvSpPr/>
          <p:nvPr/>
        </p:nvSpPr>
        <p:spPr>
          <a:xfrm>
            <a:off x="6280558" y="5266418"/>
            <a:ext cx="3509394" cy="2013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A11050A-F9E9-5F5A-5754-D982ABD86649}"/>
              </a:ext>
            </a:extLst>
          </p:cNvPr>
          <p:cNvSpPr/>
          <p:nvPr/>
        </p:nvSpPr>
        <p:spPr>
          <a:xfrm>
            <a:off x="6280558" y="5836791"/>
            <a:ext cx="3633831" cy="2013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 para Baixo 14">
            <a:extLst>
              <a:ext uri="{FF2B5EF4-FFF2-40B4-BE49-F238E27FC236}">
                <a16:creationId xmlns:a16="http://schemas.microsoft.com/office/drawing/2014/main" id="{7234F0BF-4BFE-FF81-082E-E8CE9455D211}"/>
              </a:ext>
            </a:extLst>
          </p:cNvPr>
          <p:cNvSpPr/>
          <p:nvPr/>
        </p:nvSpPr>
        <p:spPr>
          <a:xfrm rot="16200000">
            <a:off x="5175310" y="4459676"/>
            <a:ext cx="216017" cy="13974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BB627A0-B5AF-9AC4-F742-AEBB3742953B}"/>
              </a:ext>
            </a:extLst>
          </p:cNvPr>
          <p:cNvSpPr txBox="1"/>
          <p:nvPr/>
        </p:nvSpPr>
        <p:spPr>
          <a:xfrm>
            <a:off x="9789952" y="5328676"/>
            <a:ext cx="3322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highlight>
                  <a:srgbClr val="FFFF00"/>
                </a:highlight>
              </a:rPr>
              <a:t>Preliminar R2 score </a:t>
            </a:r>
            <a:r>
              <a:rPr lang="pt-PT" sz="1100" dirty="0" err="1">
                <a:highlight>
                  <a:srgbClr val="FFFF00"/>
                </a:highlight>
              </a:rPr>
              <a:t>of</a:t>
            </a:r>
            <a:r>
              <a:rPr lang="pt-PT" sz="1100" dirty="0">
                <a:highlight>
                  <a:srgbClr val="FFFF00"/>
                </a:highlight>
              </a:rPr>
              <a:t> </a:t>
            </a:r>
            <a:r>
              <a:rPr lang="pt-PT" sz="1100" dirty="0">
                <a:solidFill>
                  <a:srgbClr val="FF0000"/>
                </a:solidFill>
                <a:highlight>
                  <a:srgbClr val="FFFF00"/>
                </a:highlight>
              </a:rPr>
              <a:t>~ 88 %</a:t>
            </a:r>
          </a:p>
        </p:txBody>
      </p:sp>
    </p:spTree>
    <p:extLst>
      <p:ext uri="{BB962C8B-B14F-4D97-AF65-F5344CB8AC3E}">
        <p14:creationId xmlns:p14="http://schemas.microsoft.com/office/powerpoint/2010/main" val="1615312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06AD-03F9-9C44-6535-5F7686E4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6E4920-CC07-AE13-5312-EAD9743AF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08634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 err="1"/>
              <a:t>Random</a:t>
            </a:r>
            <a:r>
              <a:rPr lang="pt-PT" sz="1400" dirty="0"/>
              <a:t> </a:t>
            </a:r>
            <a:r>
              <a:rPr lang="pt-PT" sz="1400" dirty="0" err="1"/>
              <a:t>Forest</a:t>
            </a:r>
            <a:r>
              <a:rPr lang="pt-PT" sz="1400" dirty="0"/>
              <a:t> </a:t>
            </a:r>
            <a:r>
              <a:rPr lang="pt-PT" sz="1400" dirty="0" err="1"/>
              <a:t>Grid</a:t>
            </a: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 err="1"/>
              <a:t>Gradient</a:t>
            </a:r>
            <a:r>
              <a:rPr lang="pt-PT" sz="1400" dirty="0"/>
              <a:t> </a:t>
            </a:r>
            <a:r>
              <a:rPr lang="pt-PT" sz="1400" dirty="0" err="1"/>
              <a:t>Boosting</a:t>
            </a:r>
            <a:r>
              <a:rPr lang="pt-PT" sz="1400" dirty="0"/>
              <a:t> </a:t>
            </a:r>
            <a:r>
              <a:rPr lang="pt-PT" sz="1400" dirty="0" err="1"/>
              <a:t>Grid</a:t>
            </a: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endParaRPr lang="pt-PT" sz="1400" dirty="0"/>
          </a:p>
          <a:p>
            <a:pPr marL="0" indent="0" algn="r">
              <a:buNone/>
            </a:pPr>
            <a:r>
              <a:rPr lang="pt-PT" sz="1400" dirty="0"/>
              <a:t>K-</a:t>
            </a:r>
            <a:r>
              <a:rPr lang="pt-PT" sz="1400" dirty="0" err="1"/>
              <a:t>Nearest</a:t>
            </a:r>
            <a:r>
              <a:rPr lang="pt-PT" sz="1400" dirty="0"/>
              <a:t> </a:t>
            </a:r>
            <a:r>
              <a:rPr lang="pt-PT" sz="1400" dirty="0" err="1"/>
              <a:t>Neighbors</a:t>
            </a:r>
            <a:endParaRPr lang="pt-PT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9B175DF-E2BC-760C-FF3C-6F296CB3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Grid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Search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: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Hyperparameters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Grid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9" name="Seta para Baixo 8">
            <a:extLst>
              <a:ext uri="{FF2B5EF4-FFF2-40B4-BE49-F238E27FC236}">
                <a16:creationId xmlns:a16="http://schemas.microsoft.com/office/drawing/2014/main" id="{DE25BE8D-6B2B-2227-1CAD-AA0FF8B86144}"/>
              </a:ext>
            </a:extLst>
          </p:cNvPr>
          <p:cNvSpPr/>
          <p:nvPr/>
        </p:nvSpPr>
        <p:spPr>
          <a:xfrm rot="16200000">
            <a:off x="5577982" y="1572607"/>
            <a:ext cx="216017" cy="139746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eta para Baixo 5">
            <a:extLst>
              <a:ext uri="{FF2B5EF4-FFF2-40B4-BE49-F238E27FC236}">
                <a16:creationId xmlns:a16="http://schemas.microsoft.com/office/drawing/2014/main" id="{F8EEFC7C-ECA2-7F17-0137-40CDBDF56753}"/>
              </a:ext>
            </a:extLst>
          </p:cNvPr>
          <p:cNvSpPr/>
          <p:nvPr/>
        </p:nvSpPr>
        <p:spPr>
          <a:xfrm rot="16200000">
            <a:off x="5577982" y="3172841"/>
            <a:ext cx="216017" cy="13974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 para Baixo 14">
            <a:extLst>
              <a:ext uri="{FF2B5EF4-FFF2-40B4-BE49-F238E27FC236}">
                <a16:creationId xmlns:a16="http://schemas.microsoft.com/office/drawing/2014/main" id="{CFF0F018-A6DE-B919-D1CD-0A92B939C558}"/>
              </a:ext>
            </a:extLst>
          </p:cNvPr>
          <p:cNvSpPr/>
          <p:nvPr/>
        </p:nvSpPr>
        <p:spPr>
          <a:xfrm rot="16200000">
            <a:off x="5577982" y="4770069"/>
            <a:ext cx="216017" cy="13974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3CAF4F1-3FC4-9FAF-0361-02143C425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6944" y="1825625"/>
            <a:ext cx="3552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17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FB85FD27-00C6-E02C-FBD6-889A11C26E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0526" y="1825625"/>
            <a:ext cx="4676948" cy="4351338"/>
          </a:xfrm>
          <a:prstGeom prst="rect">
            <a:avLst/>
          </a:prstGeo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BFDC9290-BEB7-FA37-4134-A42E2AE91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2550" y="3207544"/>
            <a:ext cx="4660900" cy="15875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4195AD8-C8A0-CCF7-C370-E5858829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Grid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Search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313D873-6848-FFEC-C71C-7F5BA32411E4}"/>
              </a:ext>
            </a:extLst>
          </p:cNvPr>
          <p:cNvSpPr/>
          <p:nvPr/>
        </p:nvSpPr>
        <p:spPr>
          <a:xfrm>
            <a:off x="6501468" y="3799959"/>
            <a:ext cx="4600006" cy="218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981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AB5E-740C-3C47-6635-80A55056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e Conteúdo 20">
            <a:extLst>
              <a:ext uri="{FF2B5EF4-FFF2-40B4-BE49-F238E27FC236}">
                <a16:creationId xmlns:a16="http://schemas.microsoft.com/office/drawing/2014/main" id="{8011275C-A1D0-37FC-018A-A192C46B3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41455"/>
            <a:ext cx="5181600" cy="9196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981DD54-1DC0-ACF9-2B44-27AB2BD8B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Model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Test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and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Evaluate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C075D1-C1F8-C16B-49E1-C2D60290DE72}"/>
              </a:ext>
            </a:extLst>
          </p:cNvPr>
          <p:cNvSpPr/>
          <p:nvPr/>
        </p:nvSpPr>
        <p:spPr>
          <a:xfrm>
            <a:off x="6197367" y="4192176"/>
            <a:ext cx="4229100" cy="218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DC336213-A31A-0B3B-14EF-8F5D03A450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40447"/>
            <a:ext cx="5181600" cy="35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3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F6D84-7461-B8AF-D669-961A7B54F496}"/>
              </a:ext>
            </a:extLst>
          </p:cNvPr>
          <p:cNvSpPr txBox="1"/>
          <p:nvPr/>
        </p:nvSpPr>
        <p:spPr>
          <a:xfrm>
            <a:off x="718457" y="202474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2" name="Marcador de Posição de Conteúdo 3">
            <a:extLst>
              <a:ext uri="{FF2B5EF4-FFF2-40B4-BE49-F238E27FC236}">
                <a16:creationId xmlns:a16="http://schemas.microsoft.com/office/drawing/2014/main" id="{85F79717-9BD7-F42E-630A-4DC03E30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16" b="16340"/>
          <a:stretch/>
        </p:blipFill>
        <p:spPr>
          <a:xfrm>
            <a:off x="2371855" y="1956764"/>
            <a:ext cx="7555915" cy="3656903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C7C75C10-53EE-348F-1C53-66A9B0D8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Source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Paua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Tech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860B14-5731-B48C-78E3-2D28AED069E9}"/>
              </a:ext>
            </a:extLst>
          </p:cNvPr>
          <p:cNvSpPr txBox="1"/>
          <p:nvPr/>
        </p:nvSpPr>
        <p:spPr>
          <a:xfrm>
            <a:off x="2371855" y="5613667"/>
            <a:ext cx="744829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PT" sz="1200" dirty="0"/>
          </a:p>
          <a:p>
            <a:pPr algn="just"/>
            <a:r>
              <a:rPr lang="pt-PT" sz="1200" dirty="0" err="1"/>
              <a:t>Paua</a:t>
            </a:r>
            <a:r>
              <a:rPr lang="pt-PT" sz="1200" dirty="0"/>
              <a:t> </a:t>
            </a:r>
            <a:r>
              <a:rPr lang="pt-PT" sz="1200" dirty="0" err="1"/>
              <a:t>is</a:t>
            </a:r>
            <a:r>
              <a:rPr lang="pt-PT" sz="1200" dirty="0"/>
              <a:t> a UK-</a:t>
            </a:r>
            <a:r>
              <a:rPr lang="pt-PT" sz="1200" dirty="0" err="1"/>
              <a:t>based</a:t>
            </a:r>
            <a:r>
              <a:rPr lang="pt-PT" sz="1200" dirty="0"/>
              <a:t> </a:t>
            </a:r>
            <a:r>
              <a:rPr lang="pt-PT" sz="1200" dirty="0" err="1"/>
              <a:t>company</a:t>
            </a:r>
            <a:r>
              <a:rPr lang="pt-PT" sz="1200" dirty="0"/>
              <a:t> </a:t>
            </a:r>
            <a:r>
              <a:rPr lang="pt-PT" sz="1200" dirty="0" err="1"/>
              <a:t>that</a:t>
            </a:r>
            <a:r>
              <a:rPr lang="pt-PT" sz="1200" dirty="0"/>
              <a:t> </a:t>
            </a:r>
            <a:r>
              <a:rPr lang="pt-PT" sz="1200" dirty="0" err="1"/>
              <a:t>provides</a:t>
            </a:r>
            <a:r>
              <a:rPr lang="pt-PT" sz="1200" dirty="0"/>
              <a:t> a </a:t>
            </a:r>
            <a:r>
              <a:rPr lang="pt-PT" sz="1200" dirty="0" err="1"/>
              <a:t>unified</a:t>
            </a:r>
            <a:r>
              <a:rPr lang="pt-PT" sz="1200" dirty="0"/>
              <a:t> EV </a:t>
            </a:r>
            <a:r>
              <a:rPr lang="pt-PT" sz="1200" dirty="0" err="1"/>
              <a:t>charging</a:t>
            </a:r>
            <a:r>
              <a:rPr lang="pt-PT" sz="1200" dirty="0"/>
              <a:t> </a:t>
            </a:r>
            <a:r>
              <a:rPr lang="pt-PT" sz="1200" dirty="0" err="1"/>
              <a:t>solution</a:t>
            </a:r>
            <a:r>
              <a:rPr lang="pt-PT" sz="1200" dirty="0"/>
              <a:t> for businesses, </a:t>
            </a:r>
            <a:r>
              <a:rPr lang="pt-PT" sz="1200" dirty="0" err="1"/>
              <a:t>enabling</a:t>
            </a:r>
            <a:r>
              <a:rPr lang="pt-PT" sz="1200" dirty="0"/>
              <a:t> </a:t>
            </a:r>
            <a:r>
              <a:rPr lang="pt-PT" sz="1200" dirty="0" err="1"/>
              <a:t>fleet</a:t>
            </a:r>
            <a:r>
              <a:rPr lang="pt-PT" sz="1200" dirty="0"/>
              <a:t> drivers to </a:t>
            </a:r>
            <a:r>
              <a:rPr lang="pt-PT" sz="1200" dirty="0" err="1"/>
              <a:t>access</a:t>
            </a:r>
            <a:r>
              <a:rPr lang="pt-PT" sz="1200" dirty="0"/>
              <a:t> </a:t>
            </a:r>
            <a:r>
              <a:rPr lang="pt-PT" sz="1200" dirty="0" err="1"/>
              <a:t>multiple</a:t>
            </a:r>
            <a:r>
              <a:rPr lang="pt-PT" sz="1200" dirty="0"/>
              <a:t> networks </a:t>
            </a:r>
            <a:r>
              <a:rPr lang="pt-PT" sz="1200" dirty="0" err="1"/>
              <a:t>with</a:t>
            </a:r>
            <a:r>
              <a:rPr lang="pt-PT" sz="1200" dirty="0"/>
              <a:t> a single app </a:t>
            </a:r>
            <a:r>
              <a:rPr lang="pt-PT" sz="1200" dirty="0" err="1"/>
              <a:t>and</a:t>
            </a:r>
            <a:r>
              <a:rPr lang="pt-PT" sz="1200" dirty="0"/>
              <a:t> card.</a:t>
            </a:r>
          </a:p>
          <a:p>
            <a:pPr algn="just"/>
            <a:endParaRPr lang="pt-PT" sz="1050" dirty="0"/>
          </a:p>
        </p:txBody>
      </p:sp>
    </p:spTree>
    <p:extLst>
      <p:ext uri="{BB962C8B-B14F-4D97-AF65-F5344CB8AC3E}">
        <p14:creationId xmlns:p14="http://schemas.microsoft.com/office/powerpoint/2010/main" val="428790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8130B-E20C-9B70-D8DA-1E10BF2D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CF2C5-0931-BFBA-7AF4-0687C189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Deployment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6DEB39-4BA3-11F8-5001-088C2E315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Streamlit</a:t>
            </a:r>
            <a:r>
              <a:rPr lang="pt-PT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76355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7249-A040-D941-0E4C-4D53AF60D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AE7FE-5808-7B73-439A-934188BB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Work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F915CF-5AA4-9F2A-F552-12FB390F9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81305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C804-32B3-3A06-751A-190A9710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EC65D-7433-E8B9-C2C0-576EDF7F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Work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6C6C68-724F-A46B-966A-A1229EC9D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668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700" b="1" dirty="0"/>
              <a:t>1. </a:t>
            </a:r>
            <a:r>
              <a:rPr lang="pt-PT" sz="1700" b="1" dirty="0" err="1"/>
              <a:t>Integrate</a:t>
            </a:r>
            <a:r>
              <a:rPr lang="pt-PT" sz="1700" b="1" dirty="0"/>
              <a:t> Real-Time Data </a:t>
            </a:r>
            <a:r>
              <a:rPr lang="pt-PT" sz="1700" b="1" dirty="0" err="1"/>
              <a:t>Sources</a:t>
            </a:r>
            <a:endParaRPr lang="pt-PT" sz="1700" dirty="0"/>
          </a:p>
          <a:p>
            <a:pPr>
              <a:buFont typeface="Wingdings" pitchFamily="2" charset="2"/>
              <a:buChar char="q"/>
            </a:pPr>
            <a:r>
              <a:rPr lang="pt-PT" sz="1700" dirty="0" err="1"/>
              <a:t>Leverage</a:t>
            </a:r>
            <a:r>
              <a:rPr lang="pt-PT" sz="1700" dirty="0"/>
              <a:t> </a:t>
            </a:r>
            <a:r>
              <a:rPr lang="pt-PT" sz="1700" dirty="0" err="1"/>
              <a:t>APIs</a:t>
            </a:r>
            <a:r>
              <a:rPr lang="pt-PT" sz="1700" dirty="0"/>
              <a:t> to </a:t>
            </a:r>
            <a:r>
              <a:rPr lang="pt-PT" sz="1700" dirty="0" err="1"/>
              <a:t>gather</a:t>
            </a:r>
            <a:r>
              <a:rPr lang="pt-PT" sz="1700" dirty="0"/>
              <a:t> live </a:t>
            </a:r>
            <a:r>
              <a:rPr lang="pt-PT" sz="1700" dirty="0" err="1"/>
              <a:t>population</a:t>
            </a:r>
            <a:r>
              <a:rPr lang="pt-PT" sz="1700" dirty="0"/>
              <a:t> </a:t>
            </a:r>
            <a:r>
              <a:rPr lang="pt-PT" sz="1700" dirty="0" err="1"/>
              <a:t>and</a:t>
            </a:r>
            <a:r>
              <a:rPr lang="pt-PT" sz="1700" dirty="0"/>
              <a:t> </a:t>
            </a:r>
            <a:r>
              <a:rPr lang="pt-PT" sz="1700" dirty="0" err="1"/>
              <a:t>demographic</a:t>
            </a:r>
            <a:r>
              <a:rPr lang="pt-PT" sz="1700" dirty="0"/>
              <a:t> data for </a:t>
            </a:r>
            <a:r>
              <a:rPr lang="pt-PT" sz="1700" dirty="0" err="1"/>
              <a:t>enhanced</a:t>
            </a:r>
            <a:r>
              <a:rPr lang="pt-PT" sz="1700" dirty="0"/>
              <a:t> </a:t>
            </a:r>
            <a:r>
              <a:rPr lang="pt-PT" sz="1700" dirty="0" err="1"/>
              <a:t>prediction</a:t>
            </a:r>
            <a:r>
              <a:rPr lang="pt-PT" sz="1700" dirty="0"/>
              <a:t> </a:t>
            </a:r>
            <a:r>
              <a:rPr lang="pt-PT" sz="1700" dirty="0" err="1"/>
              <a:t>accuracy</a:t>
            </a:r>
            <a:r>
              <a:rPr lang="pt-PT" sz="1700" dirty="0"/>
              <a:t>.</a:t>
            </a:r>
          </a:p>
          <a:p>
            <a:pPr>
              <a:buFont typeface="Wingdings" pitchFamily="2" charset="2"/>
              <a:buChar char="q"/>
            </a:pPr>
            <a:endParaRPr lang="pt-PT" sz="1700" dirty="0"/>
          </a:p>
          <a:p>
            <a:pPr marL="0" indent="0">
              <a:buNone/>
            </a:pPr>
            <a:r>
              <a:rPr lang="pt-PT" sz="1700" b="1" dirty="0"/>
              <a:t>2. </a:t>
            </a:r>
            <a:r>
              <a:rPr lang="pt-PT" sz="1700" b="1" dirty="0" err="1"/>
              <a:t>Deploy</a:t>
            </a:r>
            <a:r>
              <a:rPr lang="pt-PT" sz="1700" b="1" dirty="0"/>
              <a:t> </a:t>
            </a:r>
            <a:r>
              <a:rPr lang="pt-PT" sz="1700" b="1" dirty="0" err="1"/>
              <a:t>the</a:t>
            </a:r>
            <a:r>
              <a:rPr lang="pt-PT" sz="1700" b="1" dirty="0"/>
              <a:t> </a:t>
            </a:r>
            <a:r>
              <a:rPr lang="pt-PT" sz="1700" b="1" dirty="0" err="1"/>
              <a:t>Model</a:t>
            </a:r>
            <a:r>
              <a:rPr lang="pt-PT" sz="1700" b="1" dirty="0"/>
              <a:t> in a </a:t>
            </a:r>
            <a:r>
              <a:rPr lang="pt-PT" sz="1700" b="1" dirty="0" err="1"/>
              <a:t>Production</a:t>
            </a:r>
            <a:r>
              <a:rPr lang="pt-PT" sz="1700" b="1" dirty="0"/>
              <a:t> </a:t>
            </a:r>
            <a:r>
              <a:rPr lang="pt-PT" sz="1700" b="1" dirty="0" err="1"/>
              <a:t>Environment</a:t>
            </a:r>
            <a:endParaRPr lang="pt-PT" sz="1700" b="1" dirty="0"/>
          </a:p>
          <a:p>
            <a:pPr marL="0" indent="0">
              <a:buNone/>
            </a:pPr>
            <a:endParaRPr lang="pt-PT" sz="1700" b="1" dirty="0"/>
          </a:p>
          <a:p>
            <a:pPr marL="0" indent="0">
              <a:buNone/>
            </a:pPr>
            <a:r>
              <a:rPr lang="pt-PT" sz="1700" b="1" dirty="0"/>
              <a:t>3. </a:t>
            </a:r>
            <a:r>
              <a:rPr lang="pt-PT" sz="1700" b="1" dirty="0" err="1"/>
              <a:t>Expand</a:t>
            </a:r>
            <a:r>
              <a:rPr lang="pt-PT" sz="1700" b="1" dirty="0"/>
              <a:t> to Regional </a:t>
            </a:r>
            <a:r>
              <a:rPr lang="pt-PT" sz="1700" b="1" dirty="0" err="1"/>
              <a:t>and</a:t>
            </a:r>
            <a:r>
              <a:rPr lang="pt-PT" sz="1700" b="1" dirty="0"/>
              <a:t> </a:t>
            </a:r>
            <a:r>
              <a:rPr lang="pt-PT" sz="1700" b="1" dirty="0" err="1"/>
              <a:t>City-Wide</a:t>
            </a:r>
            <a:r>
              <a:rPr lang="pt-PT" sz="1700" b="1" dirty="0"/>
              <a:t> </a:t>
            </a:r>
            <a:r>
              <a:rPr lang="pt-PT" sz="1700" b="1" dirty="0" err="1"/>
              <a:t>Predictions</a:t>
            </a:r>
            <a:endParaRPr lang="pt-PT" sz="1700" dirty="0"/>
          </a:p>
          <a:p>
            <a:pPr>
              <a:buFont typeface="Wingdings" pitchFamily="2" charset="2"/>
              <a:buChar char="q"/>
            </a:pPr>
            <a:r>
              <a:rPr lang="pt-PT" sz="1700" dirty="0" err="1"/>
              <a:t>Create</a:t>
            </a:r>
            <a:r>
              <a:rPr lang="pt-PT" sz="1700" dirty="0"/>
              <a:t> a </a:t>
            </a:r>
            <a:r>
              <a:rPr lang="pt-PT" sz="1700" dirty="0" err="1"/>
              <a:t>dynamic</a:t>
            </a:r>
            <a:r>
              <a:rPr lang="pt-PT" sz="1700" dirty="0"/>
              <a:t> color </a:t>
            </a:r>
            <a:r>
              <a:rPr lang="pt-PT" sz="1700" dirty="0" err="1"/>
              <a:t>map</a:t>
            </a:r>
            <a:r>
              <a:rPr lang="pt-PT" sz="1700" dirty="0"/>
              <a:t> </a:t>
            </a:r>
            <a:r>
              <a:rPr lang="pt-PT" sz="1700" dirty="0" err="1"/>
              <a:t>that</a:t>
            </a:r>
            <a:r>
              <a:rPr lang="pt-PT" sz="1700" dirty="0"/>
              <a:t> displays </a:t>
            </a:r>
            <a:r>
              <a:rPr lang="pt-PT" sz="1700" dirty="0" err="1"/>
              <a:t>usage</a:t>
            </a:r>
            <a:r>
              <a:rPr lang="pt-PT" sz="1700" dirty="0"/>
              <a:t> </a:t>
            </a:r>
            <a:r>
              <a:rPr lang="pt-PT" sz="1700" dirty="0" err="1"/>
              <a:t>predictions</a:t>
            </a:r>
            <a:r>
              <a:rPr lang="pt-PT" sz="1700" dirty="0"/>
              <a:t> </a:t>
            </a:r>
            <a:r>
              <a:rPr lang="pt-PT" sz="1700" dirty="0" err="1"/>
              <a:t>across</a:t>
            </a:r>
            <a:r>
              <a:rPr lang="pt-PT" sz="1700" dirty="0"/>
              <a:t> a </a:t>
            </a:r>
            <a:r>
              <a:rPr lang="pt-PT" sz="1700" dirty="0" err="1"/>
              <a:t>specific</a:t>
            </a:r>
            <a:r>
              <a:rPr lang="pt-PT" sz="1700" dirty="0"/>
              <a:t> </a:t>
            </a:r>
            <a:r>
              <a:rPr lang="pt-PT" sz="1700" dirty="0" err="1"/>
              <a:t>region</a:t>
            </a:r>
            <a:r>
              <a:rPr lang="pt-PT" sz="1700" dirty="0"/>
              <a:t>, </a:t>
            </a:r>
            <a:r>
              <a:rPr lang="pt-PT" sz="1700" dirty="0" err="1"/>
              <a:t>city</a:t>
            </a:r>
            <a:r>
              <a:rPr lang="pt-PT" sz="1700" dirty="0"/>
              <a:t>, </a:t>
            </a:r>
            <a:r>
              <a:rPr lang="pt-PT" sz="1700" dirty="0" err="1"/>
              <a:t>or</a:t>
            </a:r>
            <a:r>
              <a:rPr lang="pt-PT" sz="1700" dirty="0"/>
              <a:t> </a:t>
            </a:r>
            <a:r>
              <a:rPr lang="pt-PT" sz="1700" dirty="0" err="1"/>
              <a:t>town</a:t>
            </a:r>
            <a:r>
              <a:rPr lang="pt-PT" sz="1700" dirty="0"/>
              <a:t>.</a:t>
            </a:r>
          </a:p>
          <a:p>
            <a:pPr marL="0" indent="0">
              <a:buNone/>
            </a:pPr>
            <a:endParaRPr lang="pt-PT" sz="1700" dirty="0"/>
          </a:p>
          <a:p>
            <a:pPr marL="0" indent="0">
              <a:buNone/>
            </a:pPr>
            <a:endParaRPr lang="pt-PT" sz="1700" dirty="0"/>
          </a:p>
          <a:p>
            <a:pPr marL="0" indent="0">
              <a:buNone/>
            </a:pPr>
            <a:r>
              <a:rPr lang="pt-PT" sz="1700" b="1" dirty="0"/>
              <a:t>4. </a:t>
            </a:r>
            <a:r>
              <a:rPr lang="pt-PT" sz="1700" b="1" dirty="0" err="1"/>
              <a:t>Enhance</a:t>
            </a:r>
            <a:r>
              <a:rPr lang="pt-PT" sz="1700" b="1" dirty="0"/>
              <a:t> </a:t>
            </a:r>
            <a:r>
              <a:rPr lang="pt-PT" sz="1700" b="1" dirty="0" err="1"/>
              <a:t>Prediction</a:t>
            </a:r>
            <a:r>
              <a:rPr lang="pt-PT" sz="1700" b="1" dirty="0"/>
              <a:t> </a:t>
            </a:r>
            <a:r>
              <a:rPr lang="pt-PT" sz="1700" b="1" dirty="0" err="1"/>
              <a:t>Accuracy</a:t>
            </a:r>
            <a:endParaRPr lang="pt-PT" sz="1700" dirty="0"/>
          </a:p>
          <a:p>
            <a:pPr>
              <a:buFont typeface="Wingdings" pitchFamily="2" charset="2"/>
              <a:buChar char="q"/>
            </a:pPr>
            <a:r>
              <a:rPr lang="pt-PT" sz="1700" dirty="0" err="1"/>
              <a:t>Experiment</a:t>
            </a:r>
            <a:r>
              <a:rPr lang="pt-PT" sz="1700" dirty="0"/>
              <a:t> </a:t>
            </a:r>
            <a:r>
              <a:rPr lang="pt-PT" sz="1700" dirty="0" err="1"/>
              <a:t>with</a:t>
            </a:r>
            <a:r>
              <a:rPr lang="pt-PT" sz="1700" dirty="0"/>
              <a:t> </a:t>
            </a:r>
            <a:r>
              <a:rPr lang="pt-PT" sz="1700" dirty="0" err="1"/>
              <a:t>advanced</a:t>
            </a:r>
            <a:r>
              <a:rPr lang="pt-PT" sz="1700" dirty="0"/>
              <a:t> </a:t>
            </a:r>
            <a:r>
              <a:rPr lang="pt-PT" sz="1700" dirty="0" err="1"/>
              <a:t>models</a:t>
            </a:r>
            <a:r>
              <a:rPr lang="pt-PT" sz="1700" dirty="0"/>
              <a:t> </a:t>
            </a:r>
            <a:r>
              <a:rPr lang="pt-PT" sz="1700" dirty="0" err="1"/>
              <a:t>and</a:t>
            </a:r>
            <a:r>
              <a:rPr lang="pt-PT" sz="1700" dirty="0"/>
              <a:t> </a:t>
            </a:r>
            <a:r>
              <a:rPr lang="pt-PT" sz="1700" dirty="0" err="1"/>
              <a:t>algorithms</a:t>
            </a:r>
            <a:r>
              <a:rPr lang="pt-PT" sz="1700" dirty="0"/>
              <a:t>, </a:t>
            </a:r>
            <a:r>
              <a:rPr lang="pt-PT" sz="1700" dirty="0" err="1"/>
              <a:t>such</a:t>
            </a:r>
            <a:r>
              <a:rPr lang="pt-PT" sz="1700" dirty="0"/>
              <a:t> as ensemble </a:t>
            </a:r>
            <a:r>
              <a:rPr lang="pt-PT" sz="1700" dirty="0" err="1"/>
              <a:t>learning</a:t>
            </a:r>
            <a:r>
              <a:rPr lang="pt-PT" sz="1700" dirty="0"/>
              <a:t> </a:t>
            </a:r>
            <a:r>
              <a:rPr lang="pt-PT" sz="1700" dirty="0" err="1"/>
              <a:t>or</a:t>
            </a:r>
            <a:r>
              <a:rPr lang="pt-PT" sz="1700" dirty="0"/>
              <a:t> neural networks, for </a:t>
            </a:r>
            <a:r>
              <a:rPr lang="pt-PT" sz="1700" dirty="0" err="1"/>
              <a:t>improved</a:t>
            </a:r>
            <a:r>
              <a:rPr lang="pt-PT" sz="1700" dirty="0"/>
              <a:t> </a:t>
            </a:r>
            <a:r>
              <a:rPr lang="pt-PT" sz="1700" dirty="0" err="1"/>
              <a:t>forecasting</a:t>
            </a:r>
            <a:r>
              <a:rPr lang="pt-PT" sz="1700" dirty="0"/>
              <a:t>.</a:t>
            </a:r>
          </a:p>
          <a:p>
            <a:pPr>
              <a:buFont typeface="Wingdings" pitchFamily="2" charset="2"/>
              <a:buChar char="q"/>
            </a:pPr>
            <a:endParaRPr lang="pt-PT" sz="1050" dirty="0"/>
          </a:p>
        </p:txBody>
      </p:sp>
    </p:spTree>
    <p:extLst>
      <p:ext uri="{BB962C8B-B14F-4D97-AF65-F5344CB8AC3E}">
        <p14:creationId xmlns:p14="http://schemas.microsoft.com/office/powerpoint/2010/main" val="244096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C81C-63AB-CE5E-536F-9109A179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94ABA4E-C30C-CE9A-2A7C-A3CB686C6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916" b="16340"/>
          <a:stretch/>
        </p:blipFill>
        <p:spPr>
          <a:xfrm>
            <a:off x="2371855" y="1956764"/>
            <a:ext cx="7555915" cy="36569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440A40-933E-13C1-CE90-ECDF92D3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4" t="6165"/>
          <a:stretch/>
        </p:blipFill>
        <p:spPr>
          <a:xfrm>
            <a:off x="2371856" y="1919377"/>
            <a:ext cx="7448288" cy="37382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B2619C-C7E0-1857-BD0D-4B040376C860}"/>
              </a:ext>
            </a:extLst>
          </p:cNvPr>
          <p:cNvSpPr txBox="1"/>
          <p:nvPr/>
        </p:nvSpPr>
        <p:spPr>
          <a:xfrm>
            <a:off x="718457" y="202474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444F1A-F74B-8B49-92A1-E5B4D0910554}"/>
              </a:ext>
            </a:extLst>
          </p:cNvPr>
          <p:cNvSpPr txBox="1"/>
          <p:nvPr/>
        </p:nvSpPr>
        <p:spPr>
          <a:xfrm>
            <a:off x="1511638" y="5791657"/>
            <a:ext cx="927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*</a:t>
            </a:r>
            <a:r>
              <a:rPr lang="pt-PT" sz="1600" dirty="0" err="1"/>
              <a:t>one</a:t>
            </a:r>
            <a:r>
              <a:rPr lang="pt-PT" sz="1600" dirty="0"/>
              <a:t> </a:t>
            </a:r>
            <a:r>
              <a:rPr lang="pt-PT" sz="1600" dirty="0" err="1"/>
              <a:t>datapoint</a:t>
            </a:r>
            <a:r>
              <a:rPr lang="pt-PT" sz="1600" dirty="0"/>
              <a:t> </a:t>
            </a:r>
            <a:r>
              <a:rPr lang="pt-PT" sz="1600" dirty="0" err="1"/>
              <a:t>indicates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yearly</a:t>
            </a:r>
            <a:r>
              <a:rPr lang="pt-PT" sz="1600" dirty="0"/>
              <a:t> </a:t>
            </a:r>
            <a:r>
              <a:rPr lang="pt-PT" sz="1600" dirty="0" err="1"/>
              <a:t>consumption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1 </a:t>
            </a:r>
            <a:r>
              <a:rPr lang="pt-PT" sz="1600" dirty="0" err="1"/>
              <a:t>Charger</a:t>
            </a:r>
            <a:r>
              <a:rPr lang="pt-PT" sz="1600" dirty="0"/>
              <a:t> for </a:t>
            </a:r>
            <a:r>
              <a:rPr lang="pt-PT" sz="1600" dirty="0" err="1"/>
              <a:t>specific</a:t>
            </a:r>
            <a:r>
              <a:rPr lang="pt-PT" sz="1600" dirty="0"/>
              <a:t> </a:t>
            </a:r>
            <a:r>
              <a:rPr lang="pt-PT" sz="1600" dirty="0" err="1"/>
              <a:t>Weekday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hour</a:t>
            </a:r>
            <a:endParaRPr lang="pt-PT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02BD9AF-4463-93A4-A201-123776B8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Source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Paua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Tech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F4B70A-3117-D40D-B676-0B44F67124F6}"/>
              </a:ext>
            </a:extLst>
          </p:cNvPr>
          <p:cNvSpPr txBox="1"/>
          <p:nvPr/>
        </p:nvSpPr>
        <p:spPr>
          <a:xfrm>
            <a:off x="1457826" y="1490633"/>
            <a:ext cx="927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15 </a:t>
            </a:r>
            <a:r>
              <a:rPr lang="pt-PT" sz="2000" dirty="0" err="1"/>
              <a:t>Locations</a:t>
            </a:r>
            <a:r>
              <a:rPr lang="pt-PT" sz="2000" dirty="0"/>
              <a:t> x 7 </a:t>
            </a:r>
            <a:r>
              <a:rPr lang="pt-PT" sz="2000" dirty="0" err="1"/>
              <a:t>Weekdays</a:t>
            </a:r>
            <a:r>
              <a:rPr lang="pt-PT" sz="2000" dirty="0"/>
              <a:t> x 24 </a:t>
            </a:r>
            <a:r>
              <a:rPr lang="pt-PT" sz="2000" dirty="0" err="1"/>
              <a:t>Hours</a:t>
            </a:r>
            <a:r>
              <a:rPr lang="pt-PT" sz="2000" dirty="0"/>
              <a:t> = </a:t>
            </a:r>
            <a:r>
              <a:rPr lang="pt-PT" sz="2000" b="1" dirty="0"/>
              <a:t>2,520 </a:t>
            </a:r>
            <a:r>
              <a:rPr lang="pt-PT" sz="2000" b="1" dirty="0" err="1"/>
              <a:t>datapoints</a:t>
            </a: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73652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3E421-3691-3BBF-4867-AB8F4AE8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3A1A734E-B8D8-ED00-0205-B0D102FC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916" b="16340"/>
          <a:stretch/>
        </p:blipFill>
        <p:spPr>
          <a:xfrm>
            <a:off x="2371855" y="1956764"/>
            <a:ext cx="7555915" cy="36569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4A18A0-4396-AAE7-3F6D-CF6546D1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4" t="6165"/>
          <a:stretch/>
        </p:blipFill>
        <p:spPr>
          <a:xfrm>
            <a:off x="2371856" y="1919377"/>
            <a:ext cx="7448288" cy="37382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36CCD56-46B8-3D6B-FB9C-9DB141F7AA5B}"/>
              </a:ext>
            </a:extLst>
          </p:cNvPr>
          <p:cNvSpPr txBox="1"/>
          <p:nvPr/>
        </p:nvSpPr>
        <p:spPr>
          <a:xfrm>
            <a:off x="9736365" y="5106993"/>
            <a:ext cx="19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C000"/>
                </a:solidFill>
              </a:rPr>
              <a:t>Target </a:t>
            </a:r>
            <a:r>
              <a:rPr lang="pt-PT" dirty="0" err="1">
                <a:solidFill>
                  <a:srgbClr val="FFC000"/>
                </a:solidFill>
              </a:rPr>
              <a:t>variable</a:t>
            </a:r>
            <a:endParaRPr lang="pt-PT" dirty="0">
              <a:solidFill>
                <a:srgbClr val="FFC0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77CC22-4528-77DC-FE13-CE767A0799D3}"/>
              </a:ext>
            </a:extLst>
          </p:cNvPr>
          <p:cNvSpPr/>
          <p:nvPr/>
        </p:nvSpPr>
        <p:spPr>
          <a:xfrm>
            <a:off x="8530188" y="1956764"/>
            <a:ext cx="1289956" cy="36569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9F9FE6-D3C7-E12B-8BC7-74D1A6BEB1DE}"/>
              </a:ext>
            </a:extLst>
          </p:cNvPr>
          <p:cNvSpPr txBox="1"/>
          <p:nvPr/>
        </p:nvSpPr>
        <p:spPr>
          <a:xfrm>
            <a:off x="718457" y="202474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0CC7FBC-1F1C-CFB7-8BEE-E1ED23E8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Source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Paua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Tech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408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D2E2-D114-6A58-8377-590C7EE4E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9C3364-1E61-E492-E758-7D7A6CE686F4}"/>
              </a:ext>
            </a:extLst>
          </p:cNvPr>
          <p:cNvSpPr txBox="1"/>
          <p:nvPr/>
        </p:nvSpPr>
        <p:spPr>
          <a:xfrm>
            <a:off x="718457" y="202474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36AA28D6-BEE4-5F33-62D6-5EFA1403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000" b="1" dirty="0" err="1"/>
              <a:t>Features</a:t>
            </a:r>
            <a:r>
              <a:rPr lang="pt-PT" sz="20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Latitude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Longitude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Weekday</a:t>
            </a:r>
            <a:r>
              <a:rPr lang="pt-PT" sz="2000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Hour</a:t>
            </a:r>
            <a:endParaRPr lang="pt-PT" sz="2000" dirty="0"/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Charging_Capacity</a:t>
            </a: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r>
              <a:rPr lang="pt-PT" sz="2000" dirty="0"/>
              <a:t>Target </a:t>
            </a:r>
            <a:r>
              <a:rPr lang="pt-PT" sz="2000" dirty="0" err="1"/>
              <a:t>Variable</a:t>
            </a:r>
            <a:r>
              <a:rPr lang="pt-PT" sz="20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Charge_Percentage</a:t>
            </a: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F865E8-BB27-86C9-1F97-4E1705FB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Avaiable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Features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&amp; Target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87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0B5BF-3FF8-061F-7A08-A3195EBD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58A033-BAD2-ABD7-5787-70F12C5F0763}"/>
              </a:ext>
            </a:extLst>
          </p:cNvPr>
          <p:cNvSpPr txBox="1"/>
          <p:nvPr/>
        </p:nvSpPr>
        <p:spPr>
          <a:xfrm>
            <a:off x="718457" y="202474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9935D20-829C-5862-8CD9-579C131B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000" b="1" dirty="0" err="1"/>
              <a:t>Features</a:t>
            </a:r>
            <a:r>
              <a:rPr lang="pt-PT" sz="20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Latitude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Longitude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Weekday</a:t>
            </a:r>
            <a:r>
              <a:rPr lang="pt-PT" sz="2000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Hour</a:t>
            </a:r>
            <a:endParaRPr lang="pt-PT" sz="2000" dirty="0"/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Charging_Capacity</a:t>
            </a: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r>
              <a:rPr lang="pt-PT" sz="2000" dirty="0"/>
              <a:t>Target </a:t>
            </a:r>
            <a:r>
              <a:rPr lang="pt-PT" sz="2000" dirty="0" err="1"/>
              <a:t>Variable</a:t>
            </a:r>
            <a:r>
              <a:rPr lang="pt-PT" sz="20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Charge_Percentage</a:t>
            </a: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39114A-B507-8451-BEF9-94EF22821DC6}"/>
              </a:ext>
            </a:extLst>
          </p:cNvPr>
          <p:cNvSpPr txBox="1"/>
          <p:nvPr/>
        </p:nvSpPr>
        <p:spPr>
          <a:xfrm>
            <a:off x="4625469" y="2589839"/>
            <a:ext cx="2117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enough</a:t>
            </a:r>
            <a:r>
              <a:rPr lang="pt-PT" sz="2000" dirty="0"/>
              <a:t> </a:t>
            </a:r>
            <a:r>
              <a:rPr lang="pt-PT" sz="2000" dirty="0" err="1"/>
              <a:t>features</a:t>
            </a:r>
            <a:r>
              <a:rPr lang="pt-PT" sz="2000" dirty="0"/>
              <a:t> to </a:t>
            </a:r>
            <a:r>
              <a:rPr lang="pt-PT" sz="2000" dirty="0" err="1"/>
              <a:t>build</a:t>
            </a:r>
            <a:r>
              <a:rPr lang="pt-PT" sz="2000" dirty="0"/>
              <a:t> a </a:t>
            </a:r>
            <a:r>
              <a:rPr lang="pt-PT" sz="2000" dirty="0" err="1"/>
              <a:t>robust</a:t>
            </a:r>
            <a:r>
              <a:rPr lang="pt-PT" sz="2000" dirty="0"/>
              <a:t> </a:t>
            </a:r>
            <a:r>
              <a:rPr lang="pt-PT" sz="2000" dirty="0" err="1"/>
              <a:t>model</a:t>
            </a:r>
            <a:r>
              <a:rPr lang="pt-PT" sz="2000" dirty="0"/>
              <a:t> !!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57F962-AA6E-889E-2BE9-22EDD7E3F519}"/>
              </a:ext>
            </a:extLst>
          </p:cNvPr>
          <p:cNvSpPr txBox="1"/>
          <p:nvPr/>
        </p:nvSpPr>
        <p:spPr>
          <a:xfrm>
            <a:off x="4594981" y="2209409"/>
            <a:ext cx="211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u="sng" dirty="0" err="1">
                <a:solidFill>
                  <a:srgbClr val="C00000"/>
                </a:solidFill>
              </a:rPr>
              <a:t>Problem</a:t>
            </a:r>
            <a:r>
              <a:rPr lang="pt-PT" sz="2000" u="sng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D61142E-DDC1-852B-2ECA-AE98EC42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Avaiable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Features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&amp; Target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46D432-D64E-A161-30B9-A25809AC1AD7}"/>
              </a:ext>
            </a:extLst>
          </p:cNvPr>
          <p:cNvSpPr/>
          <p:nvPr/>
        </p:nvSpPr>
        <p:spPr>
          <a:xfrm>
            <a:off x="3384866" y="2035842"/>
            <a:ext cx="118062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9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42845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A7C39-674A-4882-B245-FF62E42A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3FA640-CAE3-4A07-3C38-F38875E2CF77}"/>
              </a:ext>
            </a:extLst>
          </p:cNvPr>
          <p:cNvSpPr txBox="1"/>
          <p:nvPr/>
        </p:nvSpPr>
        <p:spPr>
          <a:xfrm>
            <a:off x="718457" y="202474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3D258B5-6007-53A1-13A1-799F68FFC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000" b="1" dirty="0" err="1"/>
              <a:t>Features</a:t>
            </a:r>
            <a:r>
              <a:rPr lang="pt-PT" sz="2000" b="1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Latitude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Longitude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Weekday</a:t>
            </a:r>
            <a:r>
              <a:rPr lang="pt-PT" sz="2000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Hour</a:t>
            </a:r>
            <a:endParaRPr lang="pt-PT" sz="2000" dirty="0"/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Charging_Capacity</a:t>
            </a: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r>
              <a:rPr lang="pt-PT" sz="2000" dirty="0"/>
              <a:t>Target </a:t>
            </a:r>
            <a:r>
              <a:rPr lang="pt-PT" sz="2000" dirty="0" err="1"/>
              <a:t>Variable</a:t>
            </a:r>
            <a:r>
              <a:rPr lang="pt-PT" sz="2000" dirty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pt-PT" sz="2000" dirty="0"/>
              <a:t> </a:t>
            </a:r>
            <a:r>
              <a:rPr lang="pt-PT" sz="2000" dirty="0" err="1"/>
              <a:t>Charge_Percentage</a:t>
            </a: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FB1144-E857-385D-2F20-E4F8D8E4D38A}"/>
              </a:ext>
            </a:extLst>
          </p:cNvPr>
          <p:cNvSpPr txBox="1"/>
          <p:nvPr/>
        </p:nvSpPr>
        <p:spPr>
          <a:xfrm>
            <a:off x="4625469" y="2589839"/>
            <a:ext cx="2117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enough</a:t>
            </a:r>
            <a:r>
              <a:rPr lang="pt-PT" sz="2000" dirty="0"/>
              <a:t> </a:t>
            </a:r>
            <a:r>
              <a:rPr lang="pt-PT" sz="2000" dirty="0" err="1"/>
              <a:t>features</a:t>
            </a:r>
            <a:r>
              <a:rPr lang="pt-PT" sz="2000" dirty="0"/>
              <a:t> to </a:t>
            </a:r>
            <a:r>
              <a:rPr lang="pt-PT" sz="2000" dirty="0" err="1"/>
              <a:t>build</a:t>
            </a:r>
            <a:r>
              <a:rPr lang="pt-PT" sz="2000" dirty="0"/>
              <a:t> a </a:t>
            </a:r>
            <a:r>
              <a:rPr lang="pt-PT" sz="2000" dirty="0" err="1"/>
              <a:t>robust</a:t>
            </a:r>
            <a:r>
              <a:rPr lang="pt-PT" sz="2000" dirty="0"/>
              <a:t> </a:t>
            </a:r>
            <a:r>
              <a:rPr lang="pt-PT" sz="2000" dirty="0" err="1"/>
              <a:t>model</a:t>
            </a:r>
            <a:r>
              <a:rPr lang="pt-PT" sz="2000" dirty="0"/>
              <a:t> !!</a:t>
            </a:r>
          </a:p>
        </p:txBody>
      </p:sp>
      <p:sp>
        <p:nvSpPr>
          <p:cNvPr id="3" name="Seta para Baixo 2">
            <a:extLst>
              <a:ext uri="{FF2B5EF4-FFF2-40B4-BE49-F238E27FC236}">
                <a16:creationId xmlns:a16="http://schemas.microsoft.com/office/drawing/2014/main" id="{496B27FF-697F-9588-8A6D-D920830C1D69}"/>
              </a:ext>
            </a:extLst>
          </p:cNvPr>
          <p:cNvSpPr/>
          <p:nvPr/>
        </p:nvSpPr>
        <p:spPr>
          <a:xfrm rot="16200000">
            <a:off x="7325499" y="2375503"/>
            <a:ext cx="304800" cy="890337"/>
          </a:xfrm>
          <a:prstGeom prst="downArrow">
            <a:avLst/>
          </a:prstGeom>
          <a:solidFill>
            <a:srgbClr val="00808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08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864A6F-5394-07E1-1C5F-A70B181B8549}"/>
              </a:ext>
            </a:extLst>
          </p:cNvPr>
          <p:cNvSpPr txBox="1"/>
          <p:nvPr/>
        </p:nvSpPr>
        <p:spPr>
          <a:xfrm>
            <a:off x="8100067" y="2833351"/>
            <a:ext cx="19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Data </a:t>
            </a:r>
            <a:r>
              <a:rPr lang="pt-PT" sz="2000" dirty="0" err="1"/>
              <a:t>Enrichment</a:t>
            </a:r>
            <a:endParaRPr lang="pt-PT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0646A3C-2FBF-63C2-BE78-A0B6FFC5BB3D}"/>
              </a:ext>
            </a:extLst>
          </p:cNvPr>
          <p:cNvSpPr txBox="1"/>
          <p:nvPr/>
        </p:nvSpPr>
        <p:spPr>
          <a:xfrm>
            <a:off x="4594981" y="2209409"/>
            <a:ext cx="211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u="sng" dirty="0" err="1">
                <a:solidFill>
                  <a:srgbClr val="C00000"/>
                </a:solidFill>
              </a:rPr>
              <a:t>Problem</a:t>
            </a:r>
            <a:r>
              <a:rPr lang="pt-PT" sz="2000" u="sng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0D6B1F-CF8B-ECAD-7837-01BCD2DD292B}"/>
              </a:ext>
            </a:extLst>
          </p:cNvPr>
          <p:cNvSpPr txBox="1"/>
          <p:nvPr/>
        </p:nvSpPr>
        <p:spPr>
          <a:xfrm>
            <a:off x="8032298" y="2409464"/>
            <a:ext cx="211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u="sng" dirty="0" err="1">
                <a:solidFill>
                  <a:srgbClr val="008080"/>
                </a:solidFill>
              </a:rPr>
              <a:t>Solution</a:t>
            </a:r>
            <a:r>
              <a:rPr lang="pt-PT" sz="2000" u="sng" dirty="0">
                <a:solidFill>
                  <a:srgbClr val="008080"/>
                </a:solidFill>
              </a:rPr>
              <a:t>: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DA3012F-BF90-E2D2-E868-81E66C10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Dataset</a:t>
            </a:r>
            <a:br>
              <a:rPr lang="pt-PT" dirty="0"/>
            </a:b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Avaiable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highlight>
                  <a:srgbClr val="008080"/>
                </a:highlight>
              </a:rPr>
              <a:t>Features</a:t>
            </a:r>
            <a:r>
              <a:rPr lang="pt-PT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&amp; Target</a:t>
            </a:r>
            <a:endParaRPr lang="pt-PT" b="1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100701B-E960-2E4A-A2E3-9B517220E40A}"/>
              </a:ext>
            </a:extLst>
          </p:cNvPr>
          <p:cNvSpPr/>
          <p:nvPr/>
        </p:nvSpPr>
        <p:spPr>
          <a:xfrm>
            <a:off x="3384866" y="2035842"/>
            <a:ext cx="118062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9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78325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1637</Words>
  <Application>Microsoft Macintosh PowerPoint</Application>
  <PresentationFormat>Ecrã Panorâmico</PresentationFormat>
  <Paragraphs>379</Paragraphs>
  <Slides>42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Tema do Office</vt:lpstr>
      <vt:lpstr>EV Charging Station Usage Prediction</vt:lpstr>
      <vt:lpstr>Introduction</vt:lpstr>
      <vt:lpstr>DATA SOURCES</vt:lpstr>
      <vt:lpstr>Dataset Source Paua Tech</vt:lpstr>
      <vt:lpstr>Dataset Source Paua Tech</vt:lpstr>
      <vt:lpstr>Dataset Source Paua Tech</vt:lpstr>
      <vt:lpstr>Dataset Avaiable Features &amp; Target</vt:lpstr>
      <vt:lpstr>Dataset Avaiable Features &amp; Target</vt:lpstr>
      <vt:lpstr>Dataset Avaiable Features &amp; Target</vt:lpstr>
      <vt:lpstr>DATA ENRICHMENT</vt:lpstr>
      <vt:lpstr>Dataset Enrichment How do we add relevant info to our Data?</vt:lpstr>
      <vt:lpstr>Dataset Enrichment How do we add relevant info to our Data?</vt:lpstr>
      <vt:lpstr>Dataset Enrichment How do we add relevant info to our Data?</vt:lpstr>
      <vt:lpstr>Dataset Enrichment How do we add relevant info to our Data?</vt:lpstr>
      <vt:lpstr>Dataset Enrichment How do we add relevant info to our Data?</vt:lpstr>
      <vt:lpstr>Dataset Enrichment How do we add relevant info to our Data?</vt:lpstr>
      <vt:lpstr>Dataset Enrichment Nearby Landmarks</vt:lpstr>
      <vt:lpstr>Dataset Enrichment Proximity to major roads</vt:lpstr>
      <vt:lpstr>Dataset Enrichment Average Traffic Volume</vt:lpstr>
      <vt:lpstr>Dataset Enrichment Population &amp; Demographics</vt:lpstr>
      <vt:lpstr>Dataset Enrichment Population &amp; Demographics</vt:lpstr>
      <vt:lpstr>DATA PREPROCESS</vt:lpstr>
      <vt:lpstr>Data Preprocess Amenities Grouping</vt:lpstr>
      <vt:lpstr>Data Preprocess Weekday names to Int</vt:lpstr>
      <vt:lpstr>FEATURE ENGINEERING</vt:lpstr>
      <vt:lpstr>Feature Engineering Hourly Categorization and Encoding</vt:lpstr>
      <vt:lpstr>Feature Engineering Weekday Grouping and Encoding</vt:lpstr>
      <vt:lpstr>Correlation</vt:lpstr>
      <vt:lpstr>Correlation  Correlation Matrix</vt:lpstr>
      <vt:lpstr>Final Dataset</vt:lpstr>
      <vt:lpstr>Final Dataset</vt:lpstr>
      <vt:lpstr>Model</vt:lpstr>
      <vt:lpstr>Model Train-Test split</vt:lpstr>
      <vt:lpstr>Model Features and Label split</vt:lpstr>
      <vt:lpstr>Model Feature Scaling</vt:lpstr>
      <vt:lpstr>Model Model Selection</vt:lpstr>
      <vt:lpstr>Model Grid Search : Hyperparameters Grid</vt:lpstr>
      <vt:lpstr>Model Grid Search </vt:lpstr>
      <vt:lpstr>Model Test and Evaluate</vt:lpstr>
      <vt:lpstr>Deployment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Perez</dc:creator>
  <cp:lastModifiedBy>Manuel Perez</cp:lastModifiedBy>
  <cp:revision>11</cp:revision>
  <dcterms:created xsi:type="dcterms:W3CDTF">2024-11-07T16:31:47Z</dcterms:created>
  <dcterms:modified xsi:type="dcterms:W3CDTF">2024-11-08T12:36:14Z</dcterms:modified>
</cp:coreProperties>
</file>